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handoutMasterIdLst>
    <p:handoutMasterId r:id="rId26"/>
  </p:handoutMasterIdLst>
  <p:sldIdLst>
    <p:sldId id="2147479593" r:id="rId5"/>
    <p:sldId id="2145705952" r:id="rId6"/>
    <p:sldId id="2147479594" r:id="rId7"/>
    <p:sldId id="2146846438" r:id="rId8"/>
    <p:sldId id="2146846562" r:id="rId9"/>
    <p:sldId id="2146846495" r:id="rId10"/>
    <p:sldId id="2146846549" r:id="rId11"/>
    <p:sldId id="2145705895" r:id="rId12"/>
    <p:sldId id="2146846604" r:id="rId13"/>
    <p:sldId id="2146846605" r:id="rId14"/>
    <p:sldId id="2147479552" r:id="rId15"/>
    <p:sldId id="2147479553" r:id="rId16"/>
    <p:sldId id="2147479555" r:id="rId17"/>
    <p:sldId id="2147479579" r:id="rId18"/>
    <p:sldId id="2147479591" r:id="rId19"/>
    <p:sldId id="2147479580" r:id="rId20"/>
    <p:sldId id="2147479592" r:id="rId21"/>
    <p:sldId id="2147479564" r:id="rId22"/>
    <p:sldId id="2146846614" r:id="rId23"/>
    <p:sldId id="21474795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 id="{2AD37783-DFAC-4EE3-BB24-62AF35092AE2}">
          <p14:sldIdLst>
            <p14:sldId id="2147479593"/>
          </p14:sldIdLst>
        </p14:section>
        <p14:section name="Title" id="{BFB8A557-37C1-403D-BB24-F90FE0A05E37}">
          <p14:sldIdLst>
            <p14:sldId id="2145705952"/>
            <p14:sldId id="2147479594"/>
          </p14:sldIdLst>
        </p14:section>
        <p14:section name="Background" id="{C68F4167-EBBB-4D62-9CF3-C280222ED486}">
          <p14:sldIdLst>
            <p14:sldId id="2146846438"/>
            <p14:sldId id="2146846562"/>
            <p14:sldId id="2146846495"/>
            <p14:sldId id="2146846549"/>
            <p14:sldId id="2145705895"/>
          </p14:sldIdLst>
        </p14:section>
        <p14:section name="Intro to Radius" id="{CBB0B46A-975E-4790-B2CB-E59F33DE54D7}">
          <p14:sldIdLst>
            <p14:sldId id="2146846604"/>
            <p14:sldId id="2146846605"/>
            <p14:sldId id="2147479552"/>
          </p14:sldIdLst>
        </p14:section>
        <p14:section name="Example" id="{01639945-0B43-4CCA-B854-56DB7A00F2DD}">
          <p14:sldIdLst>
            <p14:sldId id="2147479553"/>
            <p14:sldId id="2147479555"/>
            <p14:sldId id="2147479579"/>
            <p14:sldId id="2147479591"/>
          </p14:sldIdLst>
        </p14:section>
        <p14:section name="Demo" id="{7D2D33F3-A04D-4894-9DFF-D3374013B2C9}">
          <p14:sldIdLst/>
        </p14:section>
        <p14:section name="Platform Engineering" id="{43DE7DE4-5548-422C-8CA8-343C48CBF84A}">
          <p14:sldIdLst>
            <p14:sldId id="2147479580"/>
            <p14:sldId id="2147479592"/>
          </p14:sldIdLst>
        </p14:section>
        <p14:section name="Learn More" id="{A3727B05-D571-4E84-A999-96BFF3A914DD}">
          <p14:sldIdLst>
            <p14:sldId id="2147479564"/>
            <p14:sldId id="2146846614"/>
            <p14:sldId id="214747959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4325"/>
    <a:srgbClr val="DD552F"/>
    <a:srgbClr val="8519DF"/>
    <a:srgbClr val="32D3F4"/>
    <a:srgbClr val="26EAFC"/>
    <a:srgbClr val="915717"/>
    <a:srgbClr val="E19747"/>
    <a:srgbClr val="E9B377"/>
    <a:srgbClr val="24B7D9"/>
    <a:srgbClr val="AFE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1677" autoAdjust="0"/>
  </p:normalViewPr>
  <p:slideViewPr>
    <p:cSldViewPr snapToGrid="0">
      <p:cViewPr varScale="1">
        <p:scale>
          <a:sx n="68" d="100"/>
          <a:sy n="68" d="100"/>
        </p:scale>
        <p:origin x="205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F801EB-4963-CF21-A13A-738B0AA70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B5C337-C30F-15E1-F4C0-ECE9A01BE9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148F3-93A2-451E-995B-A53391290A92}" type="datetimeFigureOut">
              <a:rPr lang="en-US" smtClean="0"/>
              <a:t>2/20/2024</a:t>
            </a:fld>
            <a:endParaRPr lang="en-US"/>
          </a:p>
        </p:txBody>
      </p:sp>
      <p:sp>
        <p:nvSpPr>
          <p:cNvPr id="4" name="Footer Placeholder 3">
            <a:extLst>
              <a:ext uri="{FF2B5EF4-FFF2-40B4-BE49-F238E27FC236}">
                <a16:creationId xmlns:a16="http://schemas.microsoft.com/office/drawing/2014/main" id="{0EE7B958-6093-86BF-2413-07BB0A1950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267D6-7F82-1F95-2E8B-4D19427B1C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383E2B-EF41-47F5-9289-F8A001A509D7}" type="slidenum">
              <a:rPr lang="en-US" smtClean="0"/>
              <a:t>‹#›</a:t>
            </a:fld>
            <a:endParaRPr lang="en-US"/>
          </a:p>
        </p:txBody>
      </p:sp>
    </p:spTree>
    <p:extLst>
      <p:ext uri="{BB962C8B-B14F-4D97-AF65-F5344CB8AC3E}">
        <p14:creationId xmlns:p14="http://schemas.microsoft.com/office/powerpoint/2010/main" val="4148210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0C99A-0FDB-4835-A508-DA2FEBBC8455}"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3AE28-2FA0-4697-BCCA-4731E197AB52}" type="slidenum">
              <a:rPr lang="en-US" smtClean="0"/>
              <a:t>‹#›</a:t>
            </a:fld>
            <a:endParaRPr lang="en-US"/>
          </a:p>
        </p:txBody>
      </p:sp>
    </p:spTree>
    <p:extLst>
      <p:ext uri="{BB962C8B-B14F-4D97-AF65-F5344CB8AC3E}">
        <p14:creationId xmlns:p14="http://schemas.microsoft.com/office/powerpoint/2010/main" val="406520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a:t>
            </a:fld>
            <a:endParaRPr lang="en-US"/>
          </a:p>
        </p:txBody>
      </p:sp>
    </p:spTree>
    <p:extLst>
      <p:ext uri="{BB962C8B-B14F-4D97-AF65-F5344CB8AC3E}">
        <p14:creationId xmlns:p14="http://schemas.microsoft.com/office/powerpoint/2010/main" val="37168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1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1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5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23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19</a:t>
            </a:fld>
            <a:endParaRPr lang="en-US"/>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E03AE28-2FA0-4697-BCCA-4731E197AB52}" type="slidenum">
              <a:rPr lang="en-US" smtClean="0"/>
              <a:t>2</a:t>
            </a:fld>
            <a:endParaRPr lang="en-US"/>
          </a:p>
        </p:txBody>
      </p:sp>
    </p:spTree>
    <p:extLst>
      <p:ext uri="{BB962C8B-B14F-4D97-AF65-F5344CB8AC3E}">
        <p14:creationId xmlns:p14="http://schemas.microsoft.com/office/powerpoint/2010/main" val="299804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4</a:t>
            </a:fld>
            <a:endParaRPr lang="en-US"/>
          </a:p>
        </p:txBody>
      </p:sp>
    </p:spTree>
    <p:extLst>
      <p:ext uri="{BB962C8B-B14F-4D97-AF65-F5344CB8AC3E}">
        <p14:creationId xmlns:p14="http://schemas.microsoft.com/office/powerpoint/2010/main" val="408115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5</a:t>
            </a:fld>
            <a:endParaRPr lang="en-US"/>
          </a:p>
        </p:txBody>
      </p:sp>
    </p:spTree>
    <p:extLst>
      <p:ext uri="{BB962C8B-B14F-4D97-AF65-F5344CB8AC3E}">
        <p14:creationId xmlns:p14="http://schemas.microsoft.com/office/powerpoint/2010/main" val="237872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6</a:t>
            </a:fld>
            <a:endParaRPr lang="en-US"/>
          </a:p>
        </p:txBody>
      </p:sp>
    </p:spTree>
    <p:extLst>
      <p:ext uri="{BB962C8B-B14F-4D97-AF65-F5344CB8AC3E}">
        <p14:creationId xmlns:p14="http://schemas.microsoft.com/office/powerpoint/2010/main" val="2014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7</a:t>
            </a:fld>
            <a:endParaRPr lang="en-US"/>
          </a:p>
        </p:txBody>
      </p:sp>
    </p:spTree>
    <p:extLst>
      <p:ext uri="{BB962C8B-B14F-4D97-AF65-F5344CB8AC3E}">
        <p14:creationId xmlns:p14="http://schemas.microsoft.com/office/powerpoint/2010/main" val="4155026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40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680471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07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166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06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65714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473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010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7450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6293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913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072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6125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48087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52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05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822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1790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504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7044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2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9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6540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098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4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17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592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761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291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8896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988805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2824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062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8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4937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0504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63999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8143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4412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995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07552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14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799300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43016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2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3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5671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2440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56593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707" r:id="rId34"/>
    <p:sldLayoutId id="2147483708" r:id="rId35"/>
    <p:sldLayoutId id="2147483711"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notesSlide" Target="../notesSlides/notesSlide1.xml"/><Relationship Id="rId16"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hyperlink" Target="https://aka.ms/radius/discord" TargetMode="External"/><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image" Target="../media/image117.svg"/><Relationship Id="rId7" Type="http://schemas.openxmlformats.org/officeDocument/2006/relationships/image" Target="../media/image50.png"/><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image" Target="../media/image116.png"/><Relationship Id="rId16" Type="http://schemas.openxmlformats.org/officeDocument/2006/relationships/image" Target="../media/image129.png"/><Relationship Id="rId1" Type="http://schemas.openxmlformats.org/officeDocument/2006/relationships/slideLayout" Target="../slideLayouts/slideLayout46.xml"/><Relationship Id="rId6" Type="http://schemas.openxmlformats.org/officeDocument/2006/relationships/image" Target="../media/image120.svg"/><Relationship Id="rId11" Type="http://schemas.openxmlformats.org/officeDocument/2006/relationships/image" Target="../media/image124.svg"/><Relationship Id="rId5" Type="http://schemas.openxmlformats.org/officeDocument/2006/relationships/image" Target="../media/image119.png"/><Relationship Id="rId15" Type="http://schemas.openxmlformats.org/officeDocument/2006/relationships/image" Target="../media/image128.jpeg"/><Relationship Id="rId10" Type="http://schemas.openxmlformats.org/officeDocument/2006/relationships/image" Target="../media/image123.png"/><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sv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133.svg"/><Relationship Id="rId9" Type="http://schemas.openxmlformats.org/officeDocument/2006/relationships/image" Target="../media/image138.png"/></Relationships>
</file>

<file path=ppt/slides/_rels/slide13.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49.svg"/><Relationship Id="rId18" Type="http://schemas.openxmlformats.org/officeDocument/2006/relationships/image" Target="../media/image153.png"/><Relationship Id="rId26" Type="http://schemas.openxmlformats.org/officeDocument/2006/relationships/image" Target="../media/image138.png"/><Relationship Id="rId3" Type="http://schemas.openxmlformats.org/officeDocument/2006/relationships/image" Target="../media/image143.png"/><Relationship Id="rId21" Type="http://schemas.openxmlformats.org/officeDocument/2006/relationships/image" Target="../media/image133.svg"/><Relationship Id="rId7" Type="http://schemas.openxmlformats.org/officeDocument/2006/relationships/image" Target="../media/image147.png"/><Relationship Id="rId12" Type="http://schemas.openxmlformats.org/officeDocument/2006/relationships/image" Target="../media/image95.png"/><Relationship Id="rId17" Type="http://schemas.openxmlformats.org/officeDocument/2006/relationships/image" Target="../media/image51.png"/><Relationship Id="rId25" Type="http://schemas.openxmlformats.org/officeDocument/2006/relationships/image" Target="../media/image137.svg"/><Relationship Id="rId2" Type="http://schemas.openxmlformats.org/officeDocument/2006/relationships/notesSlide" Target="../notesSlides/notesSlide11.xml"/><Relationship Id="rId16" Type="http://schemas.openxmlformats.org/officeDocument/2006/relationships/image" Target="../media/image152.png"/><Relationship Id="rId20" Type="http://schemas.openxmlformats.org/officeDocument/2006/relationships/image" Target="../media/image132.png"/><Relationship Id="rId29" Type="http://schemas.openxmlformats.org/officeDocument/2006/relationships/image" Target="../media/image141.png"/><Relationship Id="rId1" Type="http://schemas.openxmlformats.org/officeDocument/2006/relationships/slideLayout" Target="../slideLayouts/slideLayout46.xml"/><Relationship Id="rId6" Type="http://schemas.openxmlformats.org/officeDocument/2006/relationships/image" Target="../media/image146.svg"/><Relationship Id="rId11" Type="http://schemas.openxmlformats.org/officeDocument/2006/relationships/image" Target="../media/image50.png"/><Relationship Id="rId24" Type="http://schemas.openxmlformats.org/officeDocument/2006/relationships/image" Target="../media/image136.png"/><Relationship Id="rId5" Type="http://schemas.openxmlformats.org/officeDocument/2006/relationships/image" Target="../media/image145.png"/><Relationship Id="rId15" Type="http://schemas.openxmlformats.org/officeDocument/2006/relationships/image" Target="../media/image151.png"/><Relationship Id="rId23" Type="http://schemas.openxmlformats.org/officeDocument/2006/relationships/image" Target="../media/image135.svg"/><Relationship Id="rId28" Type="http://schemas.openxmlformats.org/officeDocument/2006/relationships/image" Target="../media/image140.png"/><Relationship Id="rId10" Type="http://schemas.openxmlformats.org/officeDocument/2006/relationships/image" Target="../media/image57.svg"/><Relationship Id="rId19" Type="http://schemas.openxmlformats.org/officeDocument/2006/relationships/image" Target="../media/image154.svg"/><Relationship Id="rId4" Type="http://schemas.openxmlformats.org/officeDocument/2006/relationships/image" Target="../media/image144.svg"/><Relationship Id="rId9" Type="http://schemas.openxmlformats.org/officeDocument/2006/relationships/image" Target="../media/image56.png"/><Relationship Id="rId14" Type="http://schemas.openxmlformats.org/officeDocument/2006/relationships/image" Target="../media/image150.png"/><Relationship Id="rId22" Type="http://schemas.openxmlformats.org/officeDocument/2006/relationships/image" Target="../media/image134.png"/><Relationship Id="rId27" Type="http://schemas.openxmlformats.org/officeDocument/2006/relationships/image" Target="../media/image139.svg"/><Relationship Id="rId30" Type="http://schemas.openxmlformats.org/officeDocument/2006/relationships/image" Target="../media/image142.svg"/></Relationships>
</file>

<file path=ppt/slides/_rels/slide14.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24.svg"/><Relationship Id="rId18" Type="http://schemas.openxmlformats.org/officeDocument/2006/relationships/image" Target="../media/image132.png"/><Relationship Id="rId3" Type="http://schemas.openxmlformats.org/officeDocument/2006/relationships/image" Target="../media/image51.png"/><Relationship Id="rId21" Type="http://schemas.openxmlformats.org/officeDocument/2006/relationships/image" Target="../media/image126.svg"/><Relationship Id="rId7" Type="http://schemas.openxmlformats.org/officeDocument/2006/relationships/image" Target="../media/image147.png"/><Relationship Id="rId12" Type="http://schemas.openxmlformats.org/officeDocument/2006/relationships/image" Target="../media/image123.png"/><Relationship Id="rId17" Type="http://schemas.openxmlformats.org/officeDocument/2006/relationships/image" Target="../media/image135.svg"/><Relationship Id="rId25" Type="http://schemas.openxmlformats.org/officeDocument/2006/relationships/image" Target="../media/image160.png"/><Relationship Id="rId2" Type="http://schemas.openxmlformats.org/officeDocument/2006/relationships/notesSlide" Target="../notesSlides/notesSlide12.xml"/><Relationship Id="rId16" Type="http://schemas.openxmlformats.org/officeDocument/2006/relationships/image" Target="../media/image134.png"/><Relationship Id="rId20" Type="http://schemas.openxmlformats.org/officeDocument/2006/relationships/image" Target="../media/image125.png"/><Relationship Id="rId1" Type="http://schemas.openxmlformats.org/officeDocument/2006/relationships/slideLayout" Target="../slideLayouts/slideLayout46.xml"/><Relationship Id="rId6" Type="http://schemas.openxmlformats.org/officeDocument/2006/relationships/image" Target="../media/image53.svg"/><Relationship Id="rId11" Type="http://schemas.openxmlformats.org/officeDocument/2006/relationships/image" Target="../media/image140.png"/><Relationship Id="rId24" Type="http://schemas.openxmlformats.org/officeDocument/2006/relationships/image" Target="../media/image159.svg"/><Relationship Id="rId5" Type="http://schemas.openxmlformats.org/officeDocument/2006/relationships/image" Target="../media/image52.png"/><Relationship Id="rId15" Type="http://schemas.openxmlformats.org/officeDocument/2006/relationships/image" Target="../media/image156.png"/><Relationship Id="rId23" Type="http://schemas.openxmlformats.org/officeDocument/2006/relationships/image" Target="../media/image158.png"/><Relationship Id="rId10" Type="http://schemas.openxmlformats.org/officeDocument/2006/relationships/image" Target="../media/image137.svg"/><Relationship Id="rId19" Type="http://schemas.openxmlformats.org/officeDocument/2006/relationships/image" Target="../media/image133.svg"/><Relationship Id="rId4" Type="http://schemas.openxmlformats.org/officeDocument/2006/relationships/image" Target="../media/image50.png"/><Relationship Id="rId9" Type="http://schemas.openxmlformats.org/officeDocument/2006/relationships/image" Target="../media/image136.png"/><Relationship Id="rId14" Type="http://schemas.openxmlformats.org/officeDocument/2006/relationships/image" Target="../media/image155.png"/><Relationship Id="rId22" Type="http://schemas.openxmlformats.org/officeDocument/2006/relationships/image" Target="../media/image157.png"/></Relationships>
</file>

<file path=ppt/slides/_rels/slide15.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64.png"/><Relationship Id="rId3" Type="http://schemas.openxmlformats.org/officeDocument/2006/relationships/image" Target="../media/image133.svg"/><Relationship Id="rId7" Type="http://schemas.openxmlformats.org/officeDocument/2006/relationships/image" Target="../media/image95.png"/><Relationship Id="rId12" Type="http://schemas.openxmlformats.org/officeDocument/2006/relationships/image" Target="../media/image104.svg"/><Relationship Id="rId2" Type="http://schemas.openxmlformats.org/officeDocument/2006/relationships/image" Target="../media/image132.png"/><Relationship Id="rId1" Type="http://schemas.openxmlformats.org/officeDocument/2006/relationships/slideLayout" Target="../slideLayouts/slideLayout46.xml"/><Relationship Id="rId6" Type="http://schemas.openxmlformats.org/officeDocument/2006/relationships/image" Target="../media/image161.png"/><Relationship Id="rId11" Type="http://schemas.openxmlformats.org/officeDocument/2006/relationships/image" Target="../media/image103.png"/><Relationship Id="rId5" Type="http://schemas.openxmlformats.org/officeDocument/2006/relationships/image" Target="../media/image146.svg"/><Relationship Id="rId10" Type="http://schemas.openxmlformats.org/officeDocument/2006/relationships/image" Target="../media/image163.svg"/><Relationship Id="rId4" Type="http://schemas.openxmlformats.org/officeDocument/2006/relationships/image" Target="../media/image145.png"/><Relationship Id="rId9" Type="http://schemas.openxmlformats.org/officeDocument/2006/relationships/image" Target="../media/image162.png"/></Relationships>
</file>

<file path=ppt/slides/_rels/slide16.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51.png"/><Relationship Id="rId7"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168.svg"/><Relationship Id="rId4" Type="http://schemas.openxmlformats.org/officeDocument/2006/relationships/image" Target="../media/image50.png"/><Relationship Id="rId9" Type="http://schemas.openxmlformats.org/officeDocument/2006/relationships/image" Target="../media/image1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73.svg"/><Relationship Id="rId5" Type="http://schemas.openxmlformats.org/officeDocument/2006/relationships/image" Target="../media/image172.png"/><Relationship Id="rId4" Type="http://schemas.openxmlformats.org/officeDocument/2006/relationships/image" Target="../media/image17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71.svg"/><Relationship Id="rId7"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1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13" Type="http://schemas.openxmlformats.org/officeDocument/2006/relationships/image" Target="../media/image63.svg"/><Relationship Id="rId18" Type="http://schemas.openxmlformats.org/officeDocument/2006/relationships/image" Target="../media/image67.svg"/><Relationship Id="rId26" Type="http://schemas.openxmlformats.org/officeDocument/2006/relationships/image" Target="../media/image73.png"/><Relationship Id="rId39" Type="http://schemas.openxmlformats.org/officeDocument/2006/relationships/image" Target="../media/image86.svg"/><Relationship Id="rId21" Type="http://schemas.openxmlformats.org/officeDocument/2006/relationships/image" Target="../media/image70.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svg"/><Relationship Id="rId50" Type="http://schemas.openxmlformats.org/officeDocument/2006/relationships/image" Target="../media/image97.png"/><Relationship Id="rId55" Type="http://schemas.openxmlformats.org/officeDocument/2006/relationships/image" Target="../media/image102.svg"/><Relationship Id="rId7" Type="http://schemas.openxmlformats.org/officeDocument/2006/relationships/image" Target="../media/image57.svg"/><Relationship Id="rId2" Type="http://schemas.openxmlformats.org/officeDocument/2006/relationships/notesSlide" Target="../notesSlides/notesSlide5.xml"/><Relationship Id="rId16" Type="http://schemas.openxmlformats.org/officeDocument/2006/relationships/image" Target="../media/image65.svg"/><Relationship Id="rId29" Type="http://schemas.openxmlformats.org/officeDocument/2006/relationships/image" Target="../media/image76.png"/><Relationship Id="rId11" Type="http://schemas.openxmlformats.org/officeDocument/2006/relationships/image" Target="../media/image61.sv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svg"/><Relationship Id="rId40" Type="http://schemas.openxmlformats.org/officeDocument/2006/relationships/image" Target="../media/image87.png"/><Relationship Id="rId45" Type="http://schemas.openxmlformats.org/officeDocument/2006/relationships/image" Target="../media/image92.svg"/><Relationship Id="rId53" Type="http://schemas.openxmlformats.org/officeDocument/2006/relationships/image" Target="../media/image100.svg"/><Relationship Id="rId58" Type="http://schemas.openxmlformats.org/officeDocument/2006/relationships/image" Target="../media/image105.png"/><Relationship Id="rId5" Type="http://schemas.openxmlformats.org/officeDocument/2006/relationships/image" Target="../media/image50.png"/><Relationship Id="rId61" Type="http://schemas.openxmlformats.org/officeDocument/2006/relationships/image" Target="../media/image108.png"/><Relationship Id="rId19" Type="http://schemas.openxmlformats.org/officeDocument/2006/relationships/image" Target="../media/image68.png"/><Relationship Id="rId14" Type="http://schemas.openxmlformats.org/officeDocument/2006/relationships/image" Target="../media/image51.png"/><Relationship Id="rId22" Type="http://schemas.openxmlformats.org/officeDocument/2006/relationships/image" Target="../media/image52.png"/><Relationship Id="rId27" Type="http://schemas.openxmlformats.org/officeDocument/2006/relationships/image" Target="../media/image74.svg"/><Relationship Id="rId30" Type="http://schemas.openxmlformats.org/officeDocument/2006/relationships/image" Target="../media/image77.png"/><Relationship Id="rId35" Type="http://schemas.openxmlformats.org/officeDocument/2006/relationships/image" Target="../media/image82.svg"/><Relationship Id="rId43" Type="http://schemas.openxmlformats.org/officeDocument/2006/relationships/image" Target="../media/image90.svg"/><Relationship Id="rId48" Type="http://schemas.openxmlformats.org/officeDocument/2006/relationships/image" Target="../media/image95.png"/><Relationship Id="rId56" Type="http://schemas.openxmlformats.org/officeDocument/2006/relationships/image" Target="../media/image103.png"/><Relationship Id="rId8" Type="http://schemas.openxmlformats.org/officeDocument/2006/relationships/image" Target="../media/image58.png"/><Relationship Id="rId51" Type="http://schemas.openxmlformats.org/officeDocument/2006/relationships/image" Target="../media/image98.svg"/><Relationship Id="rId3" Type="http://schemas.openxmlformats.org/officeDocument/2006/relationships/image" Target="../media/image54.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2.svg"/><Relationship Id="rId33" Type="http://schemas.openxmlformats.org/officeDocument/2006/relationships/image" Target="../media/image80.svg"/><Relationship Id="rId38" Type="http://schemas.openxmlformats.org/officeDocument/2006/relationships/image" Target="../media/image85.png"/><Relationship Id="rId46" Type="http://schemas.openxmlformats.org/officeDocument/2006/relationships/image" Target="../media/image93.png"/><Relationship Id="rId59" Type="http://schemas.openxmlformats.org/officeDocument/2006/relationships/image" Target="../media/image106.png"/><Relationship Id="rId20" Type="http://schemas.openxmlformats.org/officeDocument/2006/relationships/image" Target="../media/image69.svg"/><Relationship Id="rId41" Type="http://schemas.openxmlformats.org/officeDocument/2006/relationships/image" Target="../media/image88.svg"/><Relationship Id="rId54" Type="http://schemas.openxmlformats.org/officeDocument/2006/relationships/image" Target="../media/image101.png"/><Relationship Id="rId62" Type="http://schemas.openxmlformats.org/officeDocument/2006/relationships/image" Target="../media/image109.svg"/><Relationship Id="rId1" Type="http://schemas.openxmlformats.org/officeDocument/2006/relationships/slideLayout" Target="../slideLayouts/slideLayout36.xml"/><Relationship Id="rId6" Type="http://schemas.openxmlformats.org/officeDocument/2006/relationships/image" Target="../media/image56.png"/><Relationship Id="rId15" Type="http://schemas.openxmlformats.org/officeDocument/2006/relationships/image" Target="../media/image64.png"/><Relationship Id="rId23" Type="http://schemas.openxmlformats.org/officeDocument/2006/relationships/image" Target="../media/image53.sv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6.svg"/><Relationship Id="rId57" Type="http://schemas.openxmlformats.org/officeDocument/2006/relationships/image" Target="../media/image104.svg"/><Relationship Id="rId10" Type="http://schemas.openxmlformats.org/officeDocument/2006/relationships/image" Target="../media/image60.png"/><Relationship Id="rId31" Type="http://schemas.openxmlformats.org/officeDocument/2006/relationships/image" Target="../media/image78.svg"/><Relationship Id="rId44" Type="http://schemas.openxmlformats.org/officeDocument/2006/relationships/image" Target="../media/image91.png"/><Relationship Id="rId52" Type="http://schemas.openxmlformats.org/officeDocument/2006/relationships/image" Target="../media/image99.png"/><Relationship Id="rId60" Type="http://schemas.openxmlformats.org/officeDocument/2006/relationships/image" Target="../media/image107.png"/><Relationship Id="rId4" Type="http://schemas.openxmlformats.org/officeDocument/2006/relationships/image" Target="../media/image55.svg"/><Relationship Id="rId9" Type="http://schemas.openxmlformats.org/officeDocument/2006/relationships/image" Target="../media/image59.svg"/></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12.png"/><Relationship Id="rId4" Type="http://schemas.openxmlformats.org/officeDocument/2006/relationships/image" Target="../media/image111.svg"/></Relationships>
</file>

<file path=ppt/slides/_rels/slide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AEEB8C5-FFA9-534D-3414-8F965DCFE467}"/>
              </a:ext>
            </a:extLst>
          </p:cNvPr>
          <p:cNvSpPr/>
          <p:nvPr/>
        </p:nvSpPr>
        <p:spPr bwMode="auto">
          <a:xfrm>
            <a:off x="3039068" y="2821809"/>
            <a:ext cx="2379952" cy="3015021"/>
          </a:xfrm>
          <a:prstGeom prst="roundRect">
            <a:avLst>
              <a:gd name="adj" fmla="val 984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9BD1BB1-8A84-20A1-A5B3-A34CB9A38693}"/>
              </a:ext>
            </a:extLst>
          </p:cNvPr>
          <p:cNvSpPr>
            <a:spLocks noGrp="1"/>
          </p:cNvSpPr>
          <p:nvPr>
            <p:ph type="title"/>
          </p:nvPr>
        </p:nvSpPr>
        <p:spPr>
          <a:xfrm>
            <a:off x="588263" y="457200"/>
            <a:ext cx="4354416" cy="553998"/>
          </a:xfrm>
        </p:spPr>
        <p:txBody>
          <a:bodyPr/>
          <a:lstStyle/>
          <a:p>
            <a:r>
              <a:rPr lang="en-US" dirty="0"/>
              <a:t>Branding Guidelines</a:t>
            </a:r>
          </a:p>
        </p:txBody>
      </p:sp>
      <p:grpSp>
        <p:nvGrpSpPr>
          <p:cNvPr id="114" name="Group 113">
            <a:extLst>
              <a:ext uri="{FF2B5EF4-FFF2-40B4-BE49-F238E27FC236}">
                <a16:creationId xmlns:a16="http://schemas.microsoft.com/office/drawing/2014/main" id="{730E5495-D9C0-B2F8-F778-A03AAE422A67}"/>
              </a:ext>
            </a:extLst>
          </p:cNvPr>
          <p:cNvGrpSpPr/>
          <p:nvPr/>
        </p:nvGrpSpPr>
        <p:grpSpPr>
          <a:xfrm>
            <a:off x="1295832" y="4842601"/>
            <a:ext cx="753082" cy="753116"/>
            <a:chOff x="-596533" y="4236074"/>
            <a:chExt cx="1192313" cy="1192367"/>
          </a:xfrm>
        </p:grpSpPr>
        <p:sp>
          <p:nvSpPr>
            <p:cNvPr id="96" name="Freeform: Shape 95">
              <a:extLst>
                <a:ext uri="{FF2B5EF4-FFF2-40B4-BE49-F238E27FC236}">
                  <a16:creationId xmlns:a16="http://schemas.microsoft.com/office/drawing/2014/main" id="{974F8410-5D2F-B9EB-D39F-617B3269A084}"/>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97" name="Graphic 3">
              <a:extLst>
                <a:ext uri="{FF2B5EF4-FFF2-40B4-BE49-F238E27FC236}">
                  <a16:creationId xmlns:a16="http://schemas.microsoft.com/office/drawing/2014/main" id="{8E5F2709-B10C-19E9-577A-6B1D499E7235}"/>
                </a:ext>
              </a:extLst>
            </p:cNvPr>
            <p:cNvGrpSpPr/>
            <p:nvPr/>
          </p:nvGrpSpPr>
          <p:grpSpPr>
            <a:xfrm>
              <a:off x="-596533" y="4236074"/>
              <a:ext cx="636069" cy="1192340"/>
              <a:chOff x="-596533" y="4236074"/>
              <a:chExt cx="636069" cy="1192340"/>
            </a:xfrm>
          </p:grpSpPr>
          <p:sp>
            <p:nvSpPr>
              <p:cNvPr id="98" name="Freeform: Shape 97">
                <a:extLst>
                  <a:ext uri="{FF2B5EF4-FFF2-40B4-BE49-F238E27FC236}">
                    <a16:creationId xmlns:a16="http://schemas.microsoft.com/office/drawing/2014/main" id="{B039C750-7E65-E5DB-094D-E40AFBC1B19D}"/>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E50D59B-A17E-13EF-EAF4-6E459C8AF11C}"/>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E92D146-DBFF-0E63-C5FA-F69B22DC3946}"/>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3C0787-6873-B68B-CE17-571D4C82B38D}"/>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0523B89-7AF3-8DF3-CFB4-B8A12AE51448}"/>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1CAE857-9E0F-A680-AC40-85FC681D9ABD}"/>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D0E0C4-A24F-2423-0F2F-4A7D3763D424}"/>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F38929B-E8BC-73D2-B9D8-31BE8844EE86}"/>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C43F429-C56D-42CE-F835-70E7C4FC6982}"/>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6BF333F-4185-7FEE-EA4C-7C00777C1886}"/>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E9D49B8-AD16-6033-12D7-A7237B2E44A8}"/>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B44BB35-4ABD-1B44-7F7C-68F2822C8545}"/>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DCDC35C-0265-5E7B-D038-311C173CD05C}"/>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A69BF74-A41A-8783-C630-4E7FE75C106D}"/>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D02D74C-8277-2CDB-61C7-30DCD1569681}"/>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sp>
        <p:nvSpPr>
          <p:cNvPr id="33" name="Freeform: Shape 32">
            <a:extLst>
              <a:ext uri="{FF2B5EF4-FFF2-40B4-BE49-F238E27FC236}">
                <a16:creationId xmlns:a16="http://schemas.microsoft.com/office/drawing/2014/main" id="{2104B5EA-5C77-6E15-4355-995ADABE8CEB}"/>
              </a:ext>
            </a:extLst>
          </p:cNvPr>
          <p:cNvSpPr/>
          <p:nvPr/>
        </p:nvSpPr>
        <p:spPr>
          <a:xfrm>
            <a:off x="3807014" y="4839413"/>
            <a:ext cx="753082" cy="753098"/>
          </a:xfrm>
          <a:custGeom>
            <a:avLst/>
            <a:gdLst>
              <a:gd name="connsiteX0" fmla="*/ 902956 w 902956"/>
              <a:gd name="connsiteY0" fmla="*/ 451458 h 902976"/>
              <a:gd name="connsiteX1" fmla="*/ 776670 w 902956"/>
              <a:gd name="connsiteY1" fmla="*/ 138454 h 902976"/>
              <a:gd name="connsiteX2" fmla="*/ 538305 w 902956"/>
              <a:gd name="connsiteY2" fmla="*/ 396590 h 902976"/>
              <a:gd name="connsiteX3" fmla="*/ 527013 w 902956"/>
              <a:gd name="connsiteY3" fmla="*/ 521204 h 902976"/>
              <a:gd name="connsiteX4" fmla="*/ 381752 w 902956"/>
              <a:gd name="connsiteY4" fmla="*/ 526993 h 902976"/>
              <a:gd name="connsiteX5" fmla="*/ 375963 w 902956"/>
              <a:gd name="connsiteY5" fmla="*/ 381731 h 902976"/>
              <a:gd name="connsiteX6" fmla="*/ 497093 w 902956"/>
              <a:gd name="connsiteY6" fmla="*/ 359393 h 902976"/>
              <a:gd name="connsiteX7" fmla="*/ 735825 w 902956"/>
              <a:gd name="connsiteY7" fmla="*/ 100870 h 902976"/>
              <a:gd name="connsiteX8" fmla="*/ 481541 w 902956"/>
              <a:gd name="connsiteY8" fmla="*/ 1101 h 902976"/>
              <a:gd name="connsiteX9" fmla="*/ 481704 w 902956"/>
              <a:gd name="connsiteY9" fmla="*/ 1039 h 902976"/>
              <a:gd name="connsiteX10" fmla="*/ 479320 w 902956"/>
              <a:gd name="connsiteY10" fmla="*/ 958 h 902976"/>
              <a:gd name="connsiteX11" fmla="*/ 451478 w 902956"/>
              <a:gd name="connsiteY11" fmla="*/ 0 h 902976"/>
              <a:gd name="connsiteX12" fmla="*/ 405313 w 902956"/>
              <a:gd name="connsiteY12" fmla="*/ 2324 h 902976"/>
              <a:gd name="connsiteX13" fmla="*/ 360494 w 902956"/>
              <a:gd name="connsiteY13" fmla="*/ 9172 h 902976"/>
              <a:gd name="connsiteX14" fmla="*/ 275746 w 902956"/>
              <a:gd name="connsiteY14" fmla="*/ 35485 h 902976"/>
              <a:gd name="connsiteX15" fmla="*/ 199049 w 902956"/>
              <a:gd name="connsiteY15" fmla="*/ 77104 h 902976"/>
              <a:gd name="connsiteX16" fmla="*/ 117277 w 902956"/>
              <a:gd name="connsiteY16" fmla="*/ 147911 h 902976"/>
              <a:gd name="connsiteX17" fmla="*/ 89680 w 902956"/>
              <a:gd name="connsiteY17" fmla="*/ 181358 h 902976"/>
              <a:gd name="connsiteX18" fmla="*/ 44514 w 902956"/>
              <a:gd name="connsiteY18" fmla="*/ 255751 h 902976"/>
              <a:gd name="connsiteX19" fmla="*/ 22685 w 902956"/>
              <a:gd name="connsiteY19" fmla="*/ 310130 h 902976"/>
              <a:gd name="connsiteX20" fmla="*/ 13044 w 902956"/>
              <a:gd name="connsiteY20" fmla="*/ 343699 h 902976"/>
              <a:gd name="connsiteX21" fmla="*/ 0 w 902956"/>
              <a:gd name="connsiteY21" fmla="*/ 451498 h 902976"/>
              <a:gd name="connsiteX22" fmla="*/ 0 w 902956"/>
              <a:gd name="connsiteY22" fmla="*/ 451498 h 902976"/>
              <a:gd name="connsiteX23" fmla="*/ 14206 w 902956"/>
              <a:gd name="connsiteY23" fmla="*/ 564332 h 902976"/>
              <a:gd name="connsiteX24" fmla="*/ 117277 w 902956"/>
              <a:gd name="connsiteY24" fmla="*/ 755066 h 902976"/>
              <a:gd name="connsiteX25" fmla="*/ 164278 w 902956"/>
              <a:gd name="connsiteY25" fmla="*/ 799885 h 902976"/>
              <a:gd name="connsiteX26" fmla="*/ 199029 w 902956"/>
              <a:gd name="connsiteY26" fmla="*/ 825872 h 902976"/>
              <a:gd name="connsiteX27" fmla="*/ 228215 w 902956"/>
              <a:gd name="connsiteY27" fmla="*/ 843869 h 902976"/>
              <a:gd name="connsiteX28" fmla="*/ 247007 w 902956"/>
              <a:gd name="connsiteY28" fmla="*/ 853999 h 902976"/>
              <a:gd name="connsiteX29" fmla="*/ 451458 w 902956"/>
              <a:gd name="connsiteY29" fmla="*/ 902977 h 902976"/>
              <a:gd name="connsiteX30" fmla="*/ 459427 w 902956"/>
              <a:gd name="connsiteY30" fmla="*/ 902875 h 902976"/>
              <a:gd name="connsiteX31" fmla="*/ 479564 w 902956"/>
              <a:gd name="connsiteY31" fmla="*/ 902019 h 902976"/>
              <a:gd name="connsiteX32" fmla="*/ 481684 w 902956"/>
              <a:gd name="connsiteY32" fmla="*/ 901937 h 902976"/>
              <a:gd name="connsiteX33" fmla="*/ 481500 w 902956"/>
              <a:gd name="connsiteY33" fmla="*/ 901856 h 902976"/>
              <a:gd name="connsiteX34" fmla="*/ 902956 w 902956"/>
              <a:gd name="connsiteY34" fmla="*/ 451478 h 90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2956" h="902976">
                <a:moveTo>
                  <a:pt x="902956" y="451458"/>
                </a:moveTo>
                <a:cubicBezTo>
                  <a:pt x="902956" y="329880"/>
                  <a:pt x="854814" y="219614"/>
                  <a:pt x="776670" y="138454"/>
                </a:cubicBezTo>
                <a:lnTo>
                  <a:pt x="538305" y="396590"/>
                </a:lnTo>
                <a:cubicBezTo>
                  <a:pt x="562579" y="434969"/>
                  <a:pt x="559278" y="486249"/>
                  <a:pt x="527013" y="521204"/>
                </a:cubicBezTo>
                <a:cubicBezTo>
                  <a:pt x="488491" y="562906"/>
                  <a:pt x="423453" y="565514"/>
                  <a:pt x="381752" y="526993"/>
                </a:cubicBezTo>
                <a:cubicBezTo>
                  <a:pt x="340051" y="488471"/>
                  <a:pt x="337442" y="423433"/>
                  <a:pt x="375963" y="381731"/>
                </a:cubicBezTo>
                <a:cubicBezTo>
                  <a:pt x="407657" y="347408"/>
                  <a:pt x="457267" y="339643"/>
                  <a:pt x="497093" y="359393"/>
                </a:cubicBezTo>
                <a:lnTo>
                  <a:pt x="735825" y="100870"/>
                </a:lnTo>
                <a:cubicBezTo>
                  <a:pt x="665467" y="43739"/>
                  <a:pt x="577621" y="7439"/>
                  <a:pt x="481541" y="1101"/>
                </a:cubicBezTo>
                <a:cubicBezTo>
                  <a:pt x="481602" y="1080"/>
                  <a:pt x="481643" y="1060"/>
                  <a:pt x="481704" y="1039"/>
                </a:cubicBezTo>
                <a:cubicBezTo>
                  <a:pt x="480909" y="978"/>
                  <a:pt x="480115" y="999"/>
                  <a:pt x="479320" y="958"/>
                </a:cubicBezTo>
                <a:cubicBezTo>
                  <a:pt x="470107" y="387"/>
                  <a:pt x="460833" y="0"/>
                  <a:pt x="451478" y="0"/>
                </a:cubicBezTo>
                <a:cubicBezTo>
                  <a:pt x="435886" y="0"/>
                  <a:pt x="420498" y="795"/>
                  <a:pt x="405313" y="2324"/>
                </a:cubicBezTo>
                <a:cubicBezTo>
                  <a:pt x="390129" y="3873"/>
                  <a:pt x="375189" y="6155"/>
                  <a:pt x="360494" y="9172"/>
                </a:cubicBezTo>
                <a:cubicBezTo>
                  <a:pt x="331103" y="15184"/>
                  <a:pt x="302752" y="24051"/>
                  <a:pt x="275746" y="35485"/>
                </a:cubicBezTo>
                <a:cubicBezTo>
                  <a:pt x="248740" y="46899"/>
                  <a:pt x="223079" y="60881"/>
                  <a:pt x="199049" y="77104"/>
                </a:cubicBezTo>
                <a:cubicBezTo>
                  <a:pt x="169027" y="97384"/>
                  <a:pt x="141572" y="121190"/>
                  <a:pt x="117277" y="147911"/>
                </a:cubicBezTo>
                <a:cubicBezTo>
                  <a:pt x="107555" y="158591"/>
                  <a:pt x="98342" y="169760"/>
                  <a:pt x="89680" y="181358"/>
                </a:cubicBezTo>
                <a:cubicBezTo>
                  <a:pt x="72356" y="204532"/>
                  <a:pt x="57191" y="229438"/>
                  <a:pt x="44514" y="255751"/>
                </a:cubicBezTo>
                <a:cubicBezTo>
                  <a:pt x="36076" y="273259"/>
                  <a:pt x="28840" y="291460"/>
                  <a:pt x="22685" y="310130"/>
                </a:cubicBezTo>
                <a:cubicBezTo>
                  <a:pt x="19057" y="321136"/>
                  <a:pt x="15816" y="332326"/>
                  <a:pt x="13044" y="343699"/>
                </a:cubicBezTo>
                <a:cubicBezTo>
                  <a:pt x="4586" y="378246"/>
                  <a:pt x="0" y="414322"/>
                  <a:pt x="0" y="451498"/>
                </a:cubicBezTo>
                <a:lnTo>
                  <a:pt x="0" y="451498"/>
                </a:lnTo>
                <a:cubicBezTo>
                  <a:pt x="0" y="490469"/>
                  <a:pt x="4932" y="528277"/>
                  <a:pt x="14206" y="564332"/>
                </a:cubicBezTo>
                <a:cubicBezTo>
                  <a:pt x="32754" y="636464"/>
                  <a:pt x="68707" y="701604"/>
                  <a:pt x="117277" y="755066"/>
                </a:cubicBezTo>
                <a:cubicBezTo>
                  <a:pt x="131850" y="771106"/>
                  <a:pt x="147564" y="786087"/>
                  <a:pt x="164278" y="799885"/>
                </a:cubicBezTo>
                <a:cubicBezTo>
                  <a:pt x="175426" y="809077"/>
                  <a:pt x="187024" y="817760"/>
                  <a:pt x="199029" y="825872"/>
                </a:cubicBezTo>
                <a:cubicBezTo>
                  <a:pt x="208486" y="832252"/>
                  <a:pt x="218269" y="838203"/>
                  <a:pt x="228215" y="843869"/>
                </a:cubicBezTo>
                <a:cubicBezTo>
                  <a:pt x="234391" y="847395"/>
                  <a:pt x="240648" y="850779"/>
                  <a:pt x="247007" y="853999"/>
                </a:cubicBezTo>
                <a:cubicBezTo>
                  <a:pt x="308398" y="885265"/>
                  <a:pt x="377839" y="902977"/>
                  <a:pt x="451458" y="902977"/>
                </a:cubicBezTo>
                <a:cubicBezTo>
                  <a:pt x="454128" y="902977"/>
                  <a:pt x="456777" y="902936"/>
                  <a:pt x="459427" y="902875"/>
                </a:cubicBezTo>
                <a:cubicBezTo>
                  <a:pt x="466173" y="902732"/>
                  <a:pt x="472879" y="902426"/>
                  <a:pt x="479564" y="902019"/>
                </a:cubicBezTo>
                <a:cubicBezTo>
                  <a:pt x="480278" y="901978"/>
                  <a:pt x="480991" y="901998"/>
                  <a:pt x="481684" y="901937"/>
                </a:cubicBezTo>
                <a:cubicBezTo>
                  <a:pt x="481623" y="901917"/>
                  <a:pt x="481562" y="901896"/>
                  <a:pt x="481500" y="901856"/>
                </a:cubicBezTo>
                <a:cubicBezTo>
                  <a:pt x="716829" y="886386"/>
                  <a:pt x="902956" y="690720"/>
                  <a:pt x="902956" y="451478"/>
                </a:cubicBezTo>
                <a:close/>
              </a:path>
            </a:pathLst>
          </a:custGeom>
          <a:solidFill>
            <a:srgbClr val="FBFBFF"/>
          </a:solidFill>
          <a:ln w="2034" cap="flat">
            <a:noFill/>
            <a:prstDash val="solid"/>
            <a:miter/>
          </a:ln>
        </p:spPr>
        <p:txBody>
          <a:bodyPr rtlCol="0" anchor="ctr"/>
          <a:lstStyle/>
          <a:p>
            <a:endParaRPr lang="en-US"/>
          </a:p>
        </p:txBody>
      </p:sp>
      <p:grpSp>
        <p:nvGrpSpPr>
          <p:cNvPr id="47" name="Graphic 7">
            <a:extLst>
              <a:ext uri="{FF2B5EF4-FFF2-40B4-BE49-F238E27FC236}">
                <a16:creationId xmlns:a16="http://schemas.microsoft.com/office/drawing/2014/main" id="{42F97B1A-A0A8-934E-2127-05C94784AA60}"/>
              </a:ext>
            </a:extLst>
          </p:cNvPr>
          <p:cNvGrpSpPr/>
          <p:nvPr/>
        </p:nvGrpSpPr>
        <p:grpSpPr>
          <a:xfrm>
            <a:off x="3208520" y="3054828"/>
            <a:ext cx="1950070" cy="528704"/>
            <a:chOff x="3006393" y="1976788"/>
            <a:chExt cx="1950070" cy="528704"/>
          </a:xfrm>
          <a:solidFill>
            <a:srgbClr val="FBFBFF"/>
          </a:solidFill>
        </p:grpSpPr>
        <p:sp>
          <p:nvSpPr>
            <p:cNvPr id="48" name="Freeform: Shape 47">
              <a:extLst>
                <a:ext uri="{FF2B5EF4-FFF2-40B4-BE49-F238E27FC236}">
                  <a16:creationId xmlns:a16="http://schemas.microsoft.com/office/drawing/2014/main" id="{522C55BA-E37D-092B-E9EC-6C18E90ECB0C}"/>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49" name="Graphic 7">
              <a:extLst>
                <a:ext uri="{FF2B5EF4-FFF2-40B4-BE49-F238E27FC236}">
                  <a16:creationId xmlns:a16="http://schemas.microsoft.com/office/drawing/2014/main" id="{912CB277-7DE6-05D9-5B41-4DCE3D1886A7}"/>
                </a:ext>
              </a:extLst>
            </p:cNvPr>
            <p:cNvGrpSpPr/>
            <p:nvPr/>
          </p:nvGrpSpPr>
          <p:grpSpPr>
            <a:xfrm>
              <a:off x="3589340" y="1976788"/>
              <a:ext cx="1367124" cy="415121"/>
              <a:chOff x="3589340" y="1976788"/>
              <a:chExt cx="1367124" cy="415121"/>
            </a:xfrm>
            <a:solidFill>
              <a:srgbClr val="FBFBFF"/>
            </a:solidFill>
          </p:grpSpPr>
          <p:sp>
            <p:nvSpPr>
              <p:cNvPr id="50" name="Freeform: Shape 49">
                <a:extLst>
                  <a:ext uri="{FF2B5EF4-FFF2-40B4-BE49-F238E27FC236}">
                    <a16:creationId xmlns:a16="http://schemas.microsoft.com/office/drawing/2014/main" id="{D602CB82-20F1-CE30-0160-5E059DCBBBA0}"/>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3A4C453-34D1-AF23-9D1E-C40EA19D38A3}"/>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677D412-2E65-337E-F0E8-B2EBA955D94F}"/>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15CCCF4-419C-87C6-9FE0-E3E89F6F0209}"/>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6FAC05F-2C07-C396-25C4-F966840C9E10}"/>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5ABDEA9-E368-9D94-71AE-F80EF2F1AF6C}"/>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839801B-726A-2FAC-91A2-995EEF4487EB}"/>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grpSp>
        <p:nvGrpSpPr>
          <p:cNvPr id="36" name="Graphic 9">
            <a:extLst>
              <a:ext uri="{FF2B5EF4-FFF2-40B4-BE49-F238E27FC236}">
                <a16:creationId xmlns:a16="http://schemas.microsoft.com/office/drawing/2014/main" id="{CDA2341E-FC3F-7EC2-94DE-0325E94180E0}"/>
              </a:ext>
            </a:extLst>
          </p:cNvPr>
          <p:cNvGrpSpPr/>
          <p:nvPr/>
        </p:nvGrpSpPr>
        <p:grpSpPr>
          <a:xfrm>
            <a:off x="3271107" y="3934412"/>
            <a:ext cx="1824896" cy="554121"/>
            <a:chOff x="3114388" y="2911894"/>
            <a:chExt cx="1824896" cy="554121"/>
          </a:xfrm>
          <a:solidFill>
            <a:srgbClr val="FBFBFF"/>
          </a:solidFill>
        </p:grpSpPr>
        <p:sp>
          <p:nvSpPr>
            <p:cNvPr id="37" name="Freeform: Shape 36">
              <a:extLst>
                <a:ext uri="{FF2B5EF4-FFF2-40B4-BE49-F238E27FC236}">
                  <a16:creationId xmlns:a16="http://schemas.microsoft.com/office/drawing/2014/main" id="{D2F19EF0-B988-0AAF-E240-EF2B2118A576}"/>
                </a:ext>
              </a:extLst>
            </p:cNvPr>
            <p:cNvSpPr/>
            <p:nvPr/>
          </p:nvSpPr>
          <p:spPr>
            <a:xfrm>
              <a:off x="3380606" y="3122154"/>
              <a:ext cx="379962" cy="343861"/>
            </a:xfrm>
            <a:custGeom>
              <a:avLst/>
              <a:gdLst>
                <a:gd name="connsiteX0" fmla="*/ 220653 w 379962"/>
                <a:gd name="connsiteY0" fmla="*/ 196702 h 343861"/>
                <a:gd name="connsiteX1" fmla="*/ 160529 w 379962"/>
                <a:gd name="connsiteY1" fmla="*/ 236954 h 343861"/>
                <a:gd name="connsiteX2" fmla="*/ 95499 w 379962"/>
                <a:gd name="connsiteY2" fmla="*/ 171924 h 343861"/>
                <a:gd name="connsiteX3" fmla="*/ 160529 w 379962"/>
                <a:gd name="connsiteY3" fmla="*/ 106893 h 343861"/>
                <a:gd name="connsiteX4" fmla="*/ 220653 w 379962"/>
                <a:gd name="connsiteY4" fmla="*/ 147145 h 343861"/>
                <a:gd name="connsiteX5" fmla="*/ 379962 w 379962"/>
                <a:gd name="connsiteY5" fmla="*/ 147145 h 343861"/>
                <a:gd name="connsiteX6" fmla="*/ 379962 w 379962"/>
                <a:gd name="connsiteY6" fmla="*/ 9493 h 343861"/>
                <a:gd name="connsiteX7" fmla="*/ 267872 w 379962"/>
                <a:gd name="connsiteY7" fmla="*/ 9493 h 343861"/>
                <a:gd name="connsiteX8" fmla="*/ 267872 w 379962"/>
                <a:gd name="connsiteY8" fmla="*/ 40528 h 343861"/>
                <a:gd name="connsiteX9" fmla="*/ 161487 w 379962"/>
                <a:gd name="connsiteY9" fmla="*/ 0 h 343861"/>
                <a:gd name="connsiteX10" fmla="*/ 0 w 379962"/>
                <a:gd name="connsiteY10" fmla="*/ 172243 h 343861"/>
                <a:gd name="connsiteX11" fmla="*/ 161487 w 379962"/>
                <a:gd name="connsiteY11" fmla="*/ 343862 h 343861"/>
                <a:gd name="connsiteX12" fmla="*/ 267872 w 379962"/>
                <a:gd name="connsiteY12" fmla="*/ 297629 h 343861"/>
                <a:gd name="connsiteX13" fmla="*/ 269135 w 379962"/>
                <a:gd name="connsiteY13" fmla="*/ 297629 h 343861"/>
                <a:gd name="connsiteX14" fmla="*/ 269135 w 379962"/>
                <a:gd name="connsiteY14" fmla="*/ 334354 h 343861"/>
                <a:gd name="connsiteX15" fmla="*/ 379948 w 379962"/>
                <a:gd name="connsiteY15" fmla="*/ 334354 h 343861"/>
                <a:gd name="connsiteX16" fmla="*/ 379948 w 379962"/>
                <a:gd name="connsiteY16" fmla="*/ 196716 h 343861"/>
                <a:gd name="connsiteX17" fmla="*/ 220638 w 379962"/>
                <a:gd name="connsiteY17" fmla="*/ 196716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962" h="343861">
                  <a:moveTo>
                    <a:pt x="220653" y="196702"/>
                  </a:moveTo>
                  <a:cubicBezTo>
                    <a:pt x="210898" y="220319"/>
                    <a:pt x="187673" y="236954"/>
                    <a:pt x="160529" y="236954"/>
                  </a:cubicBezTo>
                  <a:cubicBezTo>
                    <a:pt x="124617" y="236954"/>
                    <a:pt x="95499" y="207835"/>
                    <a:pt x="95499" y="171924"/>
                  </a:cubicBezTo>
                  <a:cubicBezTo>
                    <a:pt x="95499" y="136012"/>
                    <a:pt x="124617" y="106893"/>
                    <a:pt x="160529" y="106893"/>
                  </a:cubicBezTo>
                  <a:cubicBezTo>
                    <a:pt x="187673" y="106893"/>
                    <a:pt x="210898" y="123528"/>
                    <a:pt x="220653" y="147145"/>
                  </a:cubicBezTo>
                  <a:lnTo>
                    <a:pt x="379962" y="147145"/>
                  </a:lnTo>
                  <a:lnTo>
                    <a:pt x="379962" y="9493"/>
                  </a:lnTo>
                  <a:lnTo>
                    <a:pt x="267872" y="9493"/>
                  </a:lnTo>
                  <a:lnTo>
                    <a:pt x="267872" y="40528"/>
                  </a:lnTo>
                  <a:cubicBezTo>
                    <a:pt x="241280" y="14559"/>
                    <a:pt x="205179" y="0"/>
                    <a:pt x="161487" y="0"/>
                  </a:cubicBezTo>
                  <a:cubicBezTo>
                    <a:pt x="66496" y="0"/>
                    <a:pt x="0" y="77252"/>
                    <a:pt x="0" y="172243"/>
                  </a:cubicBezTo>
                  <a:cubicBezTo>
                    <a:pt x="0" y="267234"/>
                    <a:pt x="66496" y="343862"/>
                    <a:pt x="161487" y="343862"/>
                  </a:cubicBezTo>
                  <a:cubicBezTo>
                    <a:pt x="205818" y="343862"/>
                    <a:pt x="243805" y="324237"/>
                    <a:pt x="267872" y="297629"/>
                  </a:cubicBezTo>
                  <a:lnTo>
                    <a:pt x="269135" y="297629"/>
                  </a:lnTo>
                  <a:lnTo>
                    <a:pt x="269135" y="334354"/>
                  </a:lnTo>
                  <a:lnTo>
                    <a:pt x="379948" y="334354"/>
                  </a:lnTo>
                  <a:lnTo>
                    <a:pt x="379948" y="196716"/>
                  </a:lnTo>
                  <a:lnTo>
                    <a:pt x="220638" y="196716"/>
                  </a:lnTo>
                  <a:close/>
                </a:path>
              </a:pathLst>
            </a:custGeom>
            <a:solidFill>
              <a:srgbClr val="FBFBFF"/>
            </a:solidFill>
            <a:ln w="144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EDFE351-C70B-1E1F-2A1D-76142F051510}"/>
                </a:ext>
              </a:extLst>
            </p:cNvPr>
            <p:cNvSpPr/>
            <p:nvPr/>
          </p:nvSpPr>
          <p:spPr>
            <a:xfrm>
              <a:off x="3114388" y="3122139"/>
              <a:ext cx="283708" cy="334368"/>
            </a:xfrm>
            <a:custGeom>
              <a:avLst/>
              <a:gdLst>
                <a:gd name="connsiteX0" fmla="*/ 212771 w 283708"/>
                <a:gd name="connsiteY0" fmla="*/ 0 h 334368"/>
                <a:gd name="connsiteX1" fmla="*/ 113353 w 283708"/>
                <a:gd name="connsiteY1" fmla="*/ 56364 h 334368"/>
                <a:gd name="connsiteX2" fmla="*/ 112090 w 283708"/>
                <a:gd name="connsiteY2" fmla="*/ 56364 h 334368"/>
                <a:gd name="connsiteX3" fmla="*/ 112090 w 283708"/>
                <a:gd name="connsiteY3" fmla="*/ 9508 h 334368"/>
                <a:gd name="connsiteX4" fmla="*/ 0 w 283708"/>
                <a:gd name="connsiteY4" fmla="*/ 9508 h 334368"/>
                <a:gd name="connsiteX5" fmla="*/ 0 w 283708"/>
                <a:gd name="connsiteY5" fmla="*/ 334369 h 334368"/>
                <a:gd name="connsiteX6" fmla="*/ 112090 w 283708"/>
                <a:gd name="connsiteY6" fmla="*/ 334369 h 334368"/>
                <a:gd name="connsiteX7" fmla="*/ 112090 w 283708"/>
                <a:gd name="connsiteY7" fmla="*/ 163388 h 334368"/>
                <a:gd name="connsiteX8" fmla="*/ 178586 w 283708"/>
                <a:gd name="connsiteY8" fmla="*/ 97531 h 334368"/>
                <a:gd name="connsiteX9" fmla="*/ 236852 w 283708"/>
                <a:gd name="connsiteY9" fmla="*/ 115254 h 334368"/>
                <a:gd name="connsiteX10" fmla="*/ 283709 w 283708"/>
                <a:gd name="connsiteY10" fmla="*/ 20264 h 334368"/>
                <a:gd name="connsiteX11" fmla="*/ 212785 w 283708"/>
                <a:gd name="connsiteY11" fmla="*/ 0 h 33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708" h="334368">
                  <a:moveTo>
                    <a:pt x="212771" y="0"/>
                  </a:moveTo>
                  <a:cubicBezTo>
                    <a:pt x="148815" y="0"/>
                    <a:pt x="113353" y="56364"/>
                    <a:pt x="113353" y="56364"/>
                  </a:cubicBezTo>
                  <a:lnTo>
                    <a:pt x="112090" y="56364"/>
                  </a:lnTo>
                  <a:lnTo>
                    <a:pt x="112090" y="9508"/>
                  </a:lnTo>
                  <a:lnTo>
                    <a:pt x="0" y="9508"/>
                  </a:lnTo>
                  <a:lnTo>
                    <a:pt x="0" y="334369"/>
                  </a:lnTo>
                  <a:lnTo>
                    <a:pt x="112090" y="334369"/>
                  </a:lnTo>
                  <a:lnTo>
                    <a:pt x="112090" y="163388"/>
                  </a:lnTo>
                  <a:cubicBezTo>
                    <a:pt x="112090" y="155158"/>
                    <a:pt x="120320" y="97531"/>
                    <a:pt x="178586" y="97531"/>
                  </a:cubicBezTo>
                  <a:cubicBezTo>
                    <a:pt x="215950" y="97531"/>
                    <a:pt x="236852" y="115254"/>
                    <a:pt x="236852" y="115254"/>
                  </a:cubicBezTo>
                  <a:lnTo>
                    <a:pt x="283709" y="20264"/>
                  </a:lnTo>
                  <a:cubicBezTo>
                    <a:pt x="283709" y="20264"/>
                    <a:pt x="254576" y="0"/>
                    <a:pt x="212785" y="0"/>
                  </a:cubicBezTo>
                  <a:close/>
                </a:path>
              </a:pathLst>
            </a:custGeom>
            <a:solidFill>
              <a:srgbClr val="FBFBFF"/>
            </a:solidFill>
            <a:ln w="144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315658-547F-E1EE-3076-73597499E4DE}"/>
                </a:ext>
              </a:extLst>
            </p:cNvPr>
            <p:cNvSpPr/>
            <p:nvPr/>
          </p:nvSpPr>
          <p:spPr>
            <a:xfrm>
              <a:off x="4175731" y="2963817"/>
              <a:ext cx="107648" cy="111451"/>
            </a:xfrm>
            <a:custGeom>
              <a:avLst/>
              <a:gdLst>
                <a:gd name="connsiteX0" fmla="*/ 53824 w 107648"/>
                <a:gd name="connsiteY0" fmla="*/ 111451 h 111451"/>
                <a:gd name="connsiteX1" fmla="*/ 107648 w 107648"/>
                <a:gd name="connsiteY1" fmla="*/ 55726 h 111451"/>
                <a:gd name="connsiteX2" fmla="*/ 53824 w 107648"/>
                <a:gd name="connsiteY2" fmla="*/ 0 h 111451"/>
                <a:gd name="connsiteX3" fmla="*/ 0 w 107648"/>
                <a:gd name="connsiteY3" fmla="*/ 55726 h 111451"/>
                <a:gd name="connsiteX4" fmla="*/ 53824 w 107648"/>
                <a:gd name="connsiteY4" fmla="*/ 111451 h 11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8" h="111451">
                  <a:moveTo>
                    <a:pt x="53824" y="111451"/>
                  </a:moveTo>
                  <a:cubicBezTo>
                    <a:pt x="82957" y="111451"/>
                    <a:pt x="107648" y="86122"/>
                    <a:pt x="107648" y="55726"/>
                  </a:cubicBezTo>
                  <a:cubicBezTo>
                    <a:pt x="107648" y="25330"/>
                    <a:pt x="82957" y="0"/>
                    <a:pt x="53824" y="0"/>
                  </a:cubicBezTo>
                  <a:cubicBezTo>
                    <a:pt x="24691" y="0"/>
                    <a:pt x="0" y="25330"/>
                    <a:pt x="0" y="55726"/>
                  </a:cubicBezTo>
                  <a:cubicBezTo>
                    <a:pt x="0" y="86122"/>
                    <a:pt x="24691" y="111451"/>
                    <a:pt x="53824" y="111451"/>
                  </a:cubicBezTo>
                  <a:close/>
                </a:path>
              </a:pathLst>
            </a:custGeom>
            <a:solidFill>
              <a:srgbClr val="FBFBFF"/>
            </a:solidFill>
            <a:ln w="144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18D67DD-CDE0-1189-462D-C4A77B7E5353}"/>
                </a:ext>
              </a:extLst>
            </p:cNvPr>
            <p:cNvSpPr/>
            <p:nvPr/>
          </p:nvSpPr>
          <p:spPr>
            <a:xfrm>
              <a:off x="3761773" y="2911894"/>
              <a:ext cx="378263" cy="554092"/>
            </a:xfrm>
            <a:custGeom>
              <a:avLst/>
              <a:gdLst>
                <a:gd name="connsiteX0" fmla="*/ 266188 w 378263"/>
                <a:gd name="connsiteY0" fmla="*/ 250773 h 554092"/>
                <a:gd name="connsiteX1" fmla="*/ 159803 w 378263"/>
                <a:gd name="connsiteY1" fmla="*/ 210245 h 554092"/>
                <a:gd name="connsiteX2" fmla="*/ 87 w 378263"/>
                <a:gd name="connsiteY2" fmla="*/ 357390 h 554092"/>
                <a:gd name="connsiteX3" fmla="*/ 98721 w 378263"/>
                <a:gd name="connsiteY3" fmla="*/ 357390 h 554092"/>
                <a:gd name="connsiteX4" fmla="*/ 158845 w 378263"/>
                <a:gd name="connsiteY4" fmla="*/ 317138 h 554092"/>
                <a:gd name="connsiteX5" fmla="*/ 223875 w 378263"/>
                <a:gd name="connsiteY5" fmla="*/ 382169 h 554092"/>
                <a:gd name="connsiteX6" fmla="*/ 158845 w 378263"/>
                <a:gd name="connsiteY6" fmla="*/ 447199 h 554092"/>
                <a:gd name="connsiteX7" fmla="*/ 98721 w 378263"/>
                <a:gd name="connsiteY7" fmla="*/ 406947 h 554092"/>
                <a:gd name="connsiteX8" fmla="*/ 0 w 378263"/>
                <a:gd name="connsiteY8" fmla="*/ 406947 h 554092"/>
                <a:gd name="connsiteX9" fmla="*/ 159788 w 378263"/>
                <a:gd name="connsiteY9" fmla="*/ 554092 h 554092"/>
                <a:gd name="connsiteX10" fmla="*/ 266174 w 378263"/>
                <a:gd name="connsiteY10" fmla="*/ 507860 h 554092"/>
                <a:gd name="connsiteX11" fmla="*/ 267437 w 378263"/>
                <a:gd name="connsiteY11" fmla="*/ 507860 h 554092"/>
                <a:gd name="connsiteX12" fmla="*/ 267437 w 378263"/>
                <a:gd name="connsiteY12" fmla="*/ 544585 h 554092"/>
                <a:gd name="connsiteX13" fmla="*/ 378264 w 378263"/>
                <a:gd name="connsiteY13" fmla="*/ 544585 h 554092"/>
                <a:gd name="connsiteX14" fmla="*/ 378264 w 378263"/>
                <a:gd name="connsiteY14" fmla="*/ 0 h 554092"/>
                <a:gd name="connsiteX15" fmla="*/ 266174 w 378263"/>
                <a:gd name="connsiteY15" fmla="*/ 0 h 554092"/>
                <a:gd name="connsiteX16" fmla="*/ 266174 w 378263"/>
                <a:gd name="connsiteY16" fmla="*/ 250773 h 55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263" h="554092">
                  <a:moveTo>
                    <a:pt x="266188" y="250773"/>
                  </a:moveTo>
                  <a:cubicBezTo>
                    <a:pt x="239596" y="224804"/>
                    <a:pt x="203495" y="210245"/>
                    <a:pt x="159803" y="210245"/>
                  </a:cubicBezTo>
                  <a:cubicBezTo>
                    <a:pt x="73362" y="210245"/>
                    <a:pt x="10698" y="274288"/>
                    <a:pt x="87" y="357390"/>
                  </a:cubicBezTo>
                  <a:lnTo>
                    <a:pt x="98721" y="357390"/>
                  </a:lnTo>
                  <a:cubicBezTo>
                    <a:pt x="108476" y="333773"/>
                    <a:pt x="131701" y="317138"/>
                    <a:pt x="158845" y="317138"/>
                  </a:cubicBezTo>
                  <a:cubicBezTo>
                    <a:pt x="194757" y="317138"/>
                    <a:pt x="223875" y="346257"/>
                    <a:pt x="223875" y="382169"/>
                  </a:cubicBezTo>
                  <a:cubicBezTo>
                    <a:pt x="223875" y="418081"/>
                    <a:pt x="194757" y="447199"/>
                    <a:pt x="158845" y="447199"/>
                  </a:cubicBezTo>
                  <a:cubicBezTo>
                    <a:pt x="131701" y="447199"/>
                    <a:pt x="108476" y="430564"/>
                    <a:pt x="98721" y="406947"/>
                  </a:cubicBezTo>
                  <a:lnTo>
                    <a:pt x="0" y="406947"/>
                  </a:lnTo>
                  <a:cubicBezTo>
                    <a:pt x="10379" y="490253"/>
                    <a:pt x="73144" y="554092"/>
                    <a:pt x="159788" y="554092"/>
                  </a:cubicBezTo>
                  <a:cubicBezTo>
                    <a:pt x="204119" y="554092"/>
                    <a:pt x="242107" y="534467"/>
                    <a:pt x="266174" y="507860"/>
                  </a:cubicBezTo>
                  <a:lnTo>
                    <a:pt x="267437" y="507860"/>
                  </a:lnTo>
                  <a:lnTo>
                    <a:pt x="267437" y="544585"/>
                  </a:lnTo>
                  <a:lnTo>
                    <a:pt x="378264" y="544585"/>
                  </a:lnTo>
                  <a:lnTo>
                    <a:pt x="378264" y="0"/>
                  </a:lnTo>
                  <a:lnTo>
                    <a:pt x="266174" y="0"/>
                  </a:lnTo>
                  <a:lnTo>
                    <a:pt x="266174" y="250773"/>
                  </a:lnTo>
                  <a:close/>
                </a:path>
              </a:pathLst>
            </a:custGeom>
            <a:solidFill>
              <a:srgbClr val="FBFBFF"/>
            </a:solidFill>
            <a:ln w="144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2AC334C-D779-501C-89B6-60B23EC7C81C}"/>
                </a:ext>
              </a:extLst>
            </p:cNvPr>
            <p:cNvSpPr/>
            <p:nvPr/>
          </p:nvSpPr>
          <p:spPr>
            <a:xfrm>
              <a:off x="4660017" y="3122125"/>
              <a:ext cx="279267" cy="343861"/>
            </a:xfrm>
            <a:custGeom>
              <a:avLst/>
              <a:gdLst>
                <a:gd name="connsiteX0" fmla="*/ 180502 w 279267"/>
                <a:gd name="connsiteY0" fmla="*/ 129190 h 343861"/>
                <a:gd name="connsiteX1" fmla="*/ 129843 w 279267"/>
                <a:gd name="connsiteY1" fmla="*/ 98155 h 343861"/>
                <a:gd name="connsiteX2" fmla="*/ 164666 w 279267"/>
                <a:gd name="connsiteY2" fmla="*/ 78530 h 343861"/>
                <a:gd name="connsiteX3" fmla="*/ 236852 w 279267"/>
                <a:gd name="connsiteY3" fmla="*/ 98794 h 343861"/>
                <a:gd name="connsiteX4" fmla="*/ 273577 w 279267"/>
                <a:gd name="connsiteY4" fmla="*/ 25330 h 343861"/>
                <a:gd name="connsiteX5" fmla="*/ 164651 w 279267"/>
                <a:gd name="connsiteY5" fmla="*/ 0 h 343861"/>
                <a:gd name="connsiteX6" fmla="*/ 22804 w 279267"/>
                <a:gd name="connsiteY6" fmla="*/ 104484 h 343861"/>
                <a:gd name="connsiteX7" fmla="*/ 88662 w 279267"/>
                <a:gd name="connsiteY7" fmla="*/ 193146 h 343861"/>
                <a:gd name="connsiteX8" fmla="*/ 160848 w 279267"/>
                <a:gd name="connsiteY8" fmla="*/ 237477 h 343861"/>
                <a:gd name="connsiteX9" fmla="*/ 126025 w 279267"/>
                <a:gd name="connsiteY9" fmla="*/ 260905 h 343861"/>
                <a:gd name="connsiteX10" fmla="*/ 45594 w 279267"/>
                <a:gd name="connsiteY10" fmla="*/ 223541 h 343861"/>
                <a:gd name="connsiteX11" fmla="*/ 0 w 279267"/>
                <a:gd name="connsiteY11" fmla="*/ 300170 h 343861"/>
                <a:gd name="connsiteX12" fmla="*/ 125386 w 279267"/>
                <a:gd name="connsiteY12" fmla="*/ 343862 h 343861"/>
                <a:gd name="connsiteX13" fmla="*/ 279267 w 279267"/>
                <a:gd name="connsiteY13" fmla="*/ 233049 h 343861"/>
                <a:gd name="connsiteX14" fmla="*/ 180473 w 279267"/>
                <a:gd name="connsiteY14" fmla="*/ 129190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267" h="343861">
                  <a:moveTo>
                    <a:pt x="180502" y="129190"/>
                  </a:moveTo>
                  <a:cubicBezTo>
                    <a:pt x="152632" y="120320"/>
                    <a:pt x="129843" y="115254"/>
                    <a:pt x="129843" y="98155"/>
                  </a:cubicBezTo>
                  <a:cubicBezTo>
                    <a:pt x="129843" y="82957"/>
                    <a:pt x="139975" y="78530"/>
                    <a:pt x="164666" y="78530"/>
                  </a:cubicBezTo>
                  <a:cubicBezTo>
                    <a:pt x="198865" y="78530"/>
                    <a:pt x="236852" y="98794"/>
                    <a:pt x="236852" y="98794"/>
                  </a:cubicBezTo>
                  <a:lnTo>
                    <a:pt x="273577" y="25330"/>
                  </a:lnTo>
                  <a:cubicBezTo>
                    <a:pt x="273577" y="25330"/>
                    <a:pt x="227345" y="0"/>
                    <a:pt x="164651" y="0"/>
                  </a:cubicBezTo>
                  <a:cubicBezTo>
                    <a:pt x="79154" y="0"/>
                    <a:pt x="22804" y="38002"/>
                    <a:pt x="22804" y="104484"/>
                  </a:cubicBezTo>
                  <a:cubicBezTo>
                    <a:pt x="22804" y="153242"/>
                    <a:pt x="55740" y="176046"/>
                    <a:pt x="88662" y="193146"/>
                  </a:cubicBezTo>
                  <a:cubicBezTo>
                    <a:pt x="125386" y="212147"/>
                    <a:pt x="160848" y="214048"/>
                    <a:pt x="160848" y="237477"/>
                  </a:cubicBezTo>
                  <a:cubicBezTo>
                    <a:pt x="160848" y="259003"/>
                    <a:pt x="141847" y="260905"/>
                    <a:pt x="126025" y="260905"/>
                  </a:cubicBezTo>
                  <a:cubicBezTo>
                    <a:pt x="89925" y="260905"/>
                    <a:pt x="45594" y="223541"/>
                    <a:pt x="45594" y="223541"/>
                  </a:cubicBezTo>
                  <a:lnTo>
                    <a:pt x="0" y="300170"/>
                  </a:lnTo>
                  <a:cubicBezTo>
                    <a:pt x="0" y="300170"/>
                    <a:pt x="46857" y="343862"/>
                    <a:pt x="125386" y="343862"/>
                  </a:cubicBezTo>
                  <a:cubicBezTo>
                    <a:pt x="191883" y="343862"/>
                    <a:pt x="279267" y="328664"/>
                    <a:pt x="279267" y="233049"/>
                  </a:cubicBezTo>
                  <a:cubicBezTo>
                    <a:pt x="279267" y="166553"/>
                    <a:pt x="223541" y="142500"/>
                    <a:pt x="180473" y="129190"/>
                  </a:cubicBezTo>
                  <a:close/>
                </a:path>
              </a:pathLst>
            </a:custGeom>
            <a:solidFill>
              <a:srgbClr val="FBFBFF"/>
            </a:solidFill>
            <a:ln w="144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65B5B49-948C-A4AB-2BEE-4747E3A78C11}"/>
                </a:ext>
              </a:extLst>
            </p:cNvPr>
            <p:cNvSpPr/>
            <p:nvPr/>
          </p:nvSpPr>
          <p:spPr>
            <a:xfrm>
              <a:off x="4171289" y="3123402"/>
              <a:ext cx="113991" cy="333091"/>
            </a:xfrm>
            <a:custGeom>
              <a:avLst/>
              <a:gdLst>
                <a:gd name="connsiteX0" fmla="*/ 0 w 113991"/>
                <a:gd name="connsiteY0" fmla="*/ 0 h 333091"/>
                <a:gd name="connsiteX1" fmla="*/ 113992 w 113991"/>
                <a:gd name="connsiteY1" fmla="*/ 0 h 333091"/>
                <a:gd name="connsiteX2" fmla="*/ 113992 w 113991"/>
                <a:gd name="connsiteY2" fmla="*/ 333091 h 333091"/>
                <a:gd name="connsiteX3" fmla="*/ 0 w 113991"/>
                <a:gd name="connsiteY3" fmla="*/ 333091 h 333091"/>
              </a:gdLst>
              <a:ahLst/>
              <a:cxnLst>
                <a:cxn ang="0">
                  <a:pos x="connsiteX0" y="connsiteY0"/>
                </a:cxn>
                <a:cxn ang="0">
                  <a:pos x="connsiteX1" y="connsiteY1"/>
                </a:cxn>
                <a:cxn ang="0">
                  <a:pos x="connsiteX2" y="connsiteY2"/>
                </a:cxn>
                <a:cxn ang="0">
                  <a:pos x="connsiteX3" y="connsiteY3"/>
                </a:cxn>
              </a:cxnLst>
              <a:rect l="l" t="t" r="r" b="b"/>
              <a:pathLst>
                <a:path w="113991" h="333091">
                  <a:moveTo>
                    <a:pt x="0" y="0"/>
                  </a:moveTo>
                  <a:lnTo>
                    <a:pt x="113992" y="0"/>
                  </a:lnTo>
                  <a:lnTo>
                    <a:pt x="113992" y="333091"/>
                  </a:lnTo>
                  <a:lnTo>
                    <a:pt x="0" y="333091"/>
                  </a:lnTo>
                  <a:close/>
                </a:path>
              </a:pathLst>
            </a:custGeom>
            <a:solidFill>
              <a:srgbClr val="FBFBFF"/>
            </a:solidFill>
            <a:ln w="144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B8F2DFF-8BB8-D45A-64CF-82665BBBEAC8}"/>
                </a:ext>
              </a:extLst>
            </p:cNvPr>
            <p:cNvSpPr/>
            <p:nvPr/>
          </p:nvSpPr>
          <p:spPr>
            <a:xfrm>
              <a:off x="4316402" y="3123402"/>
              <a:ext cx="334673" cy="342599"/>
            </a:xfrm>
            <a:custGeom>
              <a:avLst/>
              <a:gdLst>
                <a:gd name="connsiteX0" fmla="*/ 222583 w 334673"/>
                <a:gd name="connsiteY0" fmla="*/ 162750 h 342599"/>
                <a:gd name="connsiteX1" fmla="*/ 167337 w 334673"/>
                <a:gd name="connsiteY1" fmla="*/ 251397 h 342599"/>
                <a:gd name="connsiteX2" fmla="*/ 112090 w 334673"/>
                <a:gd name="connsiteY2" fmla="*/ 162750 h 342599"/>
                <a:gd name="connsiteX3" fmla="*/ 112090 w 334673"/>
                <a:gd name="connsiteY3" fmla="*/ 0 h 342599"/>
                <a:gd name="connsiteX4" fmla="*/ 0 w 334673"/>
                <a:gd name="connsiteY4" fmla="*/ 0 h 342599"/>
                <a:gd name="connsiteX5" fmla="*/ 0 w 334673"/>
                <a:gd name="connsiteY5" fmla="*/ 189981 h 342599"/>
                <a:gd name="connsiteX6" fmla="*/ 167337 w 334673"/>
                <a:gd name="connsiteY6" fmla="*/ 342599 h 342599"/>
                <a:gd name="connsiteX7" fmla="*/ 334673 w 334673"/>
                <a:gd name="connsiteY7" fmla="*/ 189981 h 342599"/>
                <a:gd name="connsiteX8" fmla="*/ 334673 w 334673"/>
                <a:gd name="connsiteY8" fmla="*/ 0 h 342599"/>
                <a:gd name="connsiteX9" fmla="*/ 222583 w 334673"/>
                <a:gd name="connsiteY9" fmla="*/ 0 h 342599"/>
                <a:gd name="connsiteX10" fmla="*/ 222583 w 334673"/>
                <a:gd name="connsiteY10" fmla="*/ 162750 h 34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673" h="342599">
                  <a:moveTo>
                    <a:pt x="222583" y="162750"/>
                  </a:moveTo>
                  <a:cubicBezTo>
                    <a:pt x="222583" y="226706"/>
                    <a:pt x="214193" y="251397"/>
                    <a:pt x="167337" y="251397"/>
                  </a:cubicBezTo>
                  <a:cubicBezTo>
                    <a:pt x="120480" y="251397"/>
                    <a:pt x="112090" y="226706"/>
                    <a:pt x="112090" y="162750"/>
                  </a:cubicBezTo>
                  <a:lnTo>
                    <a:pt x="112090" y="0"/>
                  </a:lnTo>
                  <a:lnTo>
                    <a:pt x="0" y="0"/>
                  </a:lnTo>
                  <a:lnTo>
                    <a:pt x="0" y="189981"/>
                  </a:lnTo>
                  <a:cubicBezTo>
                    <a:pt x="0" y="298907"/>
                    <a:pt x="45753" y="342599"/>
                    <a:pt x="167337" y="342599"/>
                  </a:cubicBezTo>
                  <a:cubicBezTo>
                    <a:pt x="288920" y="342599"/>
                    <a:pt x="334673" y="298907"/>
                    <a:pt x="334673" y="189981"/>
                  </a:cubicBezTo>
                  <a:lnTo>
                    <a:pt x="334673" y="0"/>
                  </a:lnTo>
                  <a:lnTo>
                    <a:pt x="222583" y="0"/>
                  </a:lnTo>
                  <a:lnTo>
                    <a:pt x="222583" y="162750"/>
                  </a:lnTo>
                  <a:close/>
                </a:path>
              </a:pathLst>
            </a:custGeom>
            <a:solidFill>
              <a:srgbClr val="FBFBFF"/>
            </a:solidFill>
            <a:ln w="1447" cap="flat">
              <a:noFill/>
              <a:prstDash val="solid"/>
              <a:miter/>
            </a:ln>
          </p:spPr>
          <p:txBody>
            <a:bodyPr rtlCol="0" anchor="ctr"/>
            <a:lstStyle/>
            <a:p>
              <a:endParaRPr lang="en-US"/>
            </a:p>
          </p:txBody>
        </p:sp>
      </p:grpSp>
      <p:grpSp>
        <p:nvGrpSpPr>
          <p:cNvPr id="69" name="Graphic 11">
            <a:extLst>
              <a:ext uri="{FF2B5EF4-FFF2-40B4-BE49-F238E27FC236}">
                <a16:creationId xmlns:a16="http://schemas.microsoft.com/office/drawing/2014/main" id="{C6AA5923-E402-61DA-66D6-72E434277ECE}"/>
              </a:ext>
            </a:extLst>
          </p:cNvPr>
          <p:cNvGrpSpPr/>
          <p:nvPr/>
        </p:nvGrpSpPr>
        <p:grpSpPr>
          <a:xfrm>
            <a:off x="693292" y="3049767"/>
            <a:ext cx="1958163" cy="530909"/>
            <a:chOff x="-2392123" y="1523127"/>
            <a:chExt cx="3940557" cy="1068388"/>
          </a:xfrm>
        </p:grpSpPr>
        <p:sp>
          <p:nvSpPr>
            <p:cNvPr id="70" name="Freeform: Shape 69">
              <a:extLst>
                <a:ext uri="{FF2B5EF4-FFF2-40B4-BE49-F238E27FC236}">
                  <a16:creationId xmlns:a16="http://schemas.microsoft.com/office/drawing/2014/main" id="{87832B56-DFBF-123D-E90F-597BD9DB19DF}"/>
                </a:ext>
              </a:extLst>
            </p:cNvPr>
            <p:cNvSpPr/>
            <p:nvPr/>
          </p:nvSpPr>
          <p:spPr>
            <a:xfrm>
              <a:off x="-2392123" y="1617990"/>
              <a:ext cx="973503" cy="973525"/>
            </a:xfrm>
            <a:custGeom>
              <a:avLst/>
              <a:gdLst>
                <a:gd name="connsiteX0" fmla="*/ 973504 w 973503"/>
                <a:gd name="connsiteY0" fmla="*/ 486730 h 973525"/>
                <a:gd name="connsiteX1" fmla="*/ 837351 w 973503"/>
                <a:gd name="connsiteY1" fmla="*/ 149271 h 973525"/>
                <a:gd name="connsiteX2" fmla="*/ 580362 w 973503"/>
                <a:gd name="connsiteY2" fmla="*/ 427575 h 973525"/>
                <a:gd name="connsiteX3" fmla="*/ 568189 w 973503"/>
                <a:gd name="connsiteY3" fmla="*/ 561926 h 973525"/>
                <a:gd name="connsiteX4" fmla="*/ 411578 w 973503"/>
                <a:gd name="connsiteY4" fmla="*/ 568167 h 973525"/>
                <a:gd name="connsiteX5" fmla="*/ 405337 w 973503"/>
                <a:gd name="connsiteY5" fmla="*/ 411556 h 973525"/>
                <a:gd name="connsiteX6" fmla="*/ 535930 w 973503"/>
                <a:gd name="connsiteY6" fmla="*/ 387472 h 973525"/>
                <a:gd name="connsiteX7" fmla="*/ 793315 w 973503"/>
                <a:gd name="connsiteY7" fmla="*/ 108751 h 973525"/>
                <a:gd name="connsiteX8" fmla="*/ 519164 w 973503"/>
                <a:gd name="connsiteY8" fmla="*/ 1187 h 973525"/>
                <a:gd name="connsiteX9" fmla="*/ 519340 w 973503"/>
                <a:gd name="connsiteY9" fmla="*/ 1121 h 973525"/>
                <a:gd name="connsiteX10" fmla="*/ 516769 w 973503"/>
                <a:gd name="connsiteY10" fmla="*/ 1033 h 973525"/>
                <a:gd name="connsiteX11" fmla="*/ 486752 w 973503"/>
                <a:gd name="connsiteY11" fmla="*/ 0 h 973525"/>
                <a:gd name="connsiteX12" fmla="*/ 436980 w 973503"/>
                <a:gd name="connsiteY12" fmla="*/ 2505 h 973525"/>
                <a:gd name="connsiteX13" fmla="*/ 388659 w 973503"/>
                <a:gd name="connsiteY13" fmla="*/ 9888 h 973525"/>
                <a:gd name="connsiteX14" fmla="*/ 297290 w 973503"/>
                <a:gd name="connsiteY14" fmla="*/ 38257 h 973525"/>
                <a:gd name="connsiteX15" fmla="*/ 214601 w 973503"/>
                <a:gd name="connsiteY15" fmla="*/ 83129 h 973525"/>
                <a:gd name="connsiteX16" fmla="*/ 126440 w 973503"/>
                <a:gd name="connsiteY16" fmla="*/ 159467 h 973525"/>
                <a:gd name="connsiteX17" fmla="*/ 96687 w 973503"/>
                <a:gd name="connsiteY17" fmla="*/ 195527 h 973525"/>
                <a:gd name="connsiteX18" fmla="*/ 47992 w 973503"/>
                <a:gd name="connsiteY18" fmla="*/ 275733 h 973525"/>
                <a:gd name="connsiteX19" fmla="*/ 24457 w 973503"/>
                <a:gd name="connsiteY19" fmla="*/ 334360 h 973525"/>
                <a:gd name="connsiteX20" fmla="*/ 14064 w 973503"/>
                <a:gd name="connsiteY20" fmla="*/ 370552 h 973525"/>
                <a:gd name="connsiteX21" fmla="*/ 0 w 973503"/>
                <a:gd name="connsiteY21" fmla="*/ 486774 h 973525"/>
                <a:gd name="connsiteX22" fmla="*/ 0 w 973503"/>
                <a:gd name="connsiteY22" fmla="*/ 486774 h 973525"/>
                <a:gd name="connsiteX23" fmla="*/ 15316 w 973503"/>
                <a:gd name="connsiteY23" fmla="*/ 608424 h 973525"/>
                <a:gd name="connsiteX24" fmla="*/ 126440 w 973503"/>
                <a:gd name="connsiteY24" fmla="*/ 814059 h 973525"/>
                <a:gd name="connsiteX25" fmla="*/ 177113 w 973503"/>
                <a:gd name="connsiteY25" fmla="*/ 862380 h 973525"/>
                <a:gd name="connsiteX26" fmla="*/ 214579 w 973503"/>
                <a:gd name="connsiteY26" fmla="*/ 890397 h 973525"/>
                <a:gd name="connsiteX27" fmla="*/ 246046 w 973503"/>
                <a:gd name="connsiteY27" fmla="*/ 909801 h 973525"/>
                <a:gd name="connsiteX28" fmla="*/ 266306 w 973503"/>
                <a:gd name="connsiteY28" fmla="*/ 920722 h 973525"/>
                <a:gd name="connsiteX29" fmla="*/ 486730 w 973503"/>
                <a:gd name="connsiteY29" fmla="*/ 973526 h 973525"/>
                <a:gd name="connsiteX30" fmla="*/ 495322 w 973503"/>
                <a:gd name="connsiteY30" fmla="*/ 973416 h 973525"/>
                <a:gd name="connsiteX31" fmla="*/ 517033 w 973503"/>
                <a:gd name="connsiteY31" fmla="*/ 972493 h 973525"/>
                <a:gd name="connsiteX32" fmla="*/ 519318 w 973503"/>
                <a:gd name="connsiteY32" fmla="*/ 972405 h 973525"/>
                <a:gd name="connsiteX33" fmla="*/ 519120 w 973503"/>
                <a:gd name="connsiteY33" fmla="*/ 972317 h 973525"/>
                <a:gd name="connsiteX34" fmla="*/ 973504 w 973503"/>
                <a:gd name="connsiteY34" fmla="*/ 486752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3503" h="973525">
                  <a:moveTo>
                    <a:pt x="973504" y="486730"/>
                  </a:moveTo>
                  <a:cubicBezTo>
                    <a:pt x="973504" y="355654"/>
                    <a:pt x="921601" y="236773"/>
                    <a:pt x="837351" y="149271"/>
                  </a:cubicBezTo>
                  <a:lnTo>
                    <a:pt x="580362" y="427575"/>
                  </a:lnTo>
                  <a:cubicBezTo>
                    <a:pt x="606534" y="468953"/>
                    <a:pt x="602974" y="524240"/>
                    <a:pt x="568189" y="561926"/>
                  </a:cubicBezTo>
                  <a:cubicBezTo>
                    <a:pt x="526657" y="606885"/>
                    <a:pt x="456537" y="609698"/>
                    <a:pt x="411578" y="568167"/>
                  </a:cubicBezTo>
                  <a:cubicBezTo>
                    <a:pt x="366619" y="526635"/>
                    <a:pt x="363806" y="456515"/>
                    <a:pt x="405337" y="411556"/>
                  </a:cubicBezTo>
                  <a:cubicBezTo>
                    <a:pt x="439507" y="374551"/>
                    <a:pt x="492993" y="366179"/>
                    <a:pt x="535930" y="387472"/>
                  </a:cubicBezTo>
                  <a:lnTo>
                    <a:pt x="793315" y="108751"/>
                  </a:lnTo>
                  <a:cubicBezTo>
                    <a:pt x="717460" y="47157"/>
                    <a:pt x="622751" y="8021"/>
                    <a:pt x="519164" y="1187"/>
                  </a:cubicBezTo>
                  <a:cubicBezTo>
                    <a:pt x="519230" y="1165"/>
                    <a:pt x="519274" y="1143"/>
                    <a:pt x="519340" y="1121"/>
                  </a:cubicBezTo>
                  <a:cubicBezTo>
                    <a:pt x="518483" y="1055"/>
                    <a:pt x="517626"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lnTo>
                    <a:pt x="0" y="486774"/>
                  </a:lnTo>
                  <a:cubicBezTo>
                    <a:pt x="0" y="528789"/>
                    <a:pt x="5318" y="569551"/>
                    <a:pt x="15316" y="608424"/>
                  </a:cubicBezTo>
                  <a:cubicBezTo>
                    <a:pt x="35313" y="686190"/>
                    <a:pt x="74075" y="756420"/>
                    <a:pt x="126440" y="814059"/>
                  </a:cubicBezTo>
                  <a:cubicBezTo>
                    <a:pt x="142152" y="831352"/>
                    <a:pt x="159094" y="847504"/>
                    <a:pt x="177113" y="862380"/>
                  </a:cubicBezTo>
                  <a:cubicBezTo>
                    <a:pt x="189133" y="872290"/>
                    <a:pt x="201636" y="881652"/>
                    <a:pt x="214579" y="890397"/>
                  </a:cubicBezTo>
                  <a:cubicBezTo>
                    <a:pt x="224775" y="897275"/>
                    <a:pt x="235322" y="903692"/>
                    <a:pt x="246046" y="909801"/>
                  </a:cubicBezTo>
                  <a:cubicBezTo>
                    <a:pt x="252704" y="913602"/>
                    <a:pt x="259450" y="917250"/>
                    <a:pt x="266306" y="920722"/>
                  </a:cubicBezTo>
                  <a:cubicBezTo>
                    <a:pt x="332493" y="954430"/>
                    <a:pt x="407359" y="973526"/>
                    <a:pt x="486730" y="973526"/>
                  </a:cubicBezTo>
                  <a:cubicBezTo>
                    <a:pt x="489609" y="973526"/>
                    <a:pt x="492465" y="973482"/>
                    <a:pt x="495322" y="973416"/>
                  </a:cubicBezTo>
                  <a:cubicBezTo>
                    <a:pt x="502595" y="973262"/>
                    <a:pt x="509825" y="972933"/>
                    <a:pt x="517033" y="972493"/>
                  </a:cubicBezTo>
                  <a:cubicBezTo>
                    <a:pt x="517802" y="972449"/>
                    <a:pt x="518571" y="972471"/>
                    <a:pt x="519318" y="972405"/>
                  </a:cubicBezTo>
                  <a:cubicBezTo>
                    <a:pt x="519252" y="972383"/>
                    <a:pt x="519186" y="972361"/>
                    <a:pt x="519120" y="972317"/>
                  </a:cubicBezTo>
                  <a:cubicBezTo>
                    <a:pt x="772835" y="955639"/>
                    <a:pt x="973504" y="744686"/>
                    <a:pt x="973504" y="486752"/>
                  </a:cubicBezTo>
                  <a:close/>
                </a:path>
              </a:pathLst>
            </a:custGeom>
            <a:solidFill>
              <a:srgbClr val="C74325"/>
            </a:solidFill>
            <a:ln w="2197" cap="flat">
              <a:noFill/>
              <a:prstDash val="solid"/>
              <a:miter/>
            </a:ln>
          </p:spPr>
          <p:txBody>
            <a:bodyPr rtlCol="0" anchor="ctr"/>
            <a:lstStyle/>
            <a:p>
              <a:endParaRPr lang="en-US"/>
            </a:p>
          </p:txBody>
        </p:sp>
        <p:grpSp>
          <p:nvGrpSpPr>
            <p:cNvPr id="71" name="Graphic 11">
              <a:extLst>
                <a:ext uri="{FF2B5EF4-FFF2-40B4-BE49-F238E27FC236}">
                  <a16:creationId xmlns:a16="http://schemas.microsoft.com/office/drawing/2014/main" id="{644C4D6A-E4CF-3076-9700-8DB623A524EC}"/>
                </a:ext>
              </a:extLst>
            </p:cNvPr>
            <p:cNvGrpSpPr/>
            <p:nvPr/>
          </p:nvGrpSpPr>
          <p:grpSpPr>
            <a:xfrm>
              <a:off x="-2392123" y="1617968"/>
              <a:ext cx="519339" cy="973525"/>
              <a:chOff x="-2392123" y="1617968"/>
              <a:chExt cx="519339" cy="973525"/>
            </a:xfrm>
          </p:grpSpPr>
          <p:sp>
            <p:nvSpPr>
              <p:cNvPr id="72" name="Freeform: Shape 71">
                <a:extLst>
                  <a:ext uri="{FF2B5EF4-FFF2-40B4-BE49-F238E27FC236}">
                    <a16:creationId xmlns:a16="http://schemas.microsoft.com/office/drawing/2014/main" id="{4A25BFBA-6E1E-0931-1E6F-72B6F09C8CF7}"/>
                  </a:ext>
                </a:extLst>
              </p:cNvPr>
              <p:cNvSpPr/>
              <p:nvPr/>
            </p:nvSpPr>
            <p:spPr>
              <a:xfrm>
                <a:off x="-2295436" y="1777413"/>
                <a:ext cx="29753" cy="36059"/>
              </a:xfrm>
              <a:custGeom>
                <a:avLst/>
                <a:gdLst>
                  <a:gd name="connsiteX0" fmla="*/ 0 w 29753"/>
                  <a:gd name="connsiteY0" fmla="*/ 36060 h 36059"/>
                  <a:gd name="connsiteX1" fmla="*/ 29753 w 29753"/>
                  <a:gd name="connsiteY1" fmla="*/ 0 h 36059"/>
                  <a:gd name="connsiteX2" fmla="*/ 0 w 29753"/>
                  <a:gd name="connsiteY2" fmla="*/ 36060 h 36059"/>
                </a:gdLst>
                <a:ahLst/>
                <a:cxnLst>
                  <a:cxn ang="0">
                    <a:pos x="connsiteX0" y="connsiteY0"/>
                  </a:cxn>
                  <a:cxn ang="0">
                    <a:pos x="connsiteX1" y="connsiteY1"/>
                  </a:cxn>
                  <a:cxn ang="0">
                    <a:pos x="connsiteX2" y="connsiteY2"/>
                  </a:cxn>
                </a:cxnLst>
                <a:rect l="l" t="t" r="r" b="b"/>
                <a:pathLst>
                  <a:path w="29753" h="36059">
                    <a:moveTo>
                      <a:pt x="0" y="36060"/>
                    </a:moveTo>
                    <a:cubicBezTo>
                      <a:pt x="9339" y="23556"/>
                      <a:pt x="19271" y="11536"/>
                      <a:pt x="29753" y="0"/>
                    </a:cubicBezTo>
                    <a:cubicBezTo>
                      <a:pt x="19271" y="11514"/>
                      <a:pt x="9339" y="23556"/>
                      <a:pt x="0" y="36060"/>
                    </a:cubicBezTo>
                    <a:close/>
                  </a:path>
                </a:pathLst>
              </a:custGeom>
              <a:solidFill>
                <a:srgbClr val="DA4C2A"/>
              </a:solidFill>
              <a:ln w="219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8720165-2ED6-025D-9643-8D814BF03F5E}"/>
                  </a:ext>
                </a:extLst>
              </p:cNvPr>
              <p:cNvSpPr/>
              <p:nvPr/>
            </p:nvSpPr>
            <p:spPr>
              <a:xfrm>
                <a:off x="-2367666" y="1893679"/>
                <a:ext cx="23534" cy="58627"/>
              </a:xfrm>
              <a:custGeom>
                <a:avLst/>
                <a:gdLst>
                  <a:gd name="connsiteX0" fmla="*/ 0 w 23534"/>
                  <a:gd name="connsiteY0" fmla="*/ 58627 h 58627"/>
                  <a:gd name="connsiteX1" fmla="*/ 23534 w 23534"/>
                  <a:gd name="connsiteY1" fmla="*/ 0 h 58627"/>
                  <a:gd name="connsiteX2" fmla="*/ 0 w 23534"/>
                  <a:gd name="connsiteY2" fmla="*/ 58627 h 58627"/>
                </a:gdLst>
                <a:ahLst/>
                <a:cxnLst>
                  <a:cxn ang="0">
                    <a:pos x="connsiteX0" y="connsiteY0"/>
                  </a:cxn>
                  <a:cxn ang="0">
                    <a:pos x="connsiteX1" y="connsiteY1"/>
                  </a:cxn>
                  <a:cxn ang="0">
                    <a:pos x="connsiteX2" y="connsiteY2"/>
                  </a:cxn>
                </a:cxnLst>
                <a:rect l="l" t="t" r="r" b="b"/>
                <a:pathLst>
                  <a:path w="23534" h="58627">
                    <a:moveTo>
                      <a:pt x="0" y="58627"/>
                    </a:moveTo>
                    <a:cubicBezTo>
                      <a:pt x="6636" y="38499"/>
                      <a:pt x="14437" y="18876"/>
                      <a:pt x="23534" y="0"/>
                    </a:cubicBezTo>
                    <a:cubicBezTo>
                      <a:pt x="14437" y="18876"/>
                      <a:pt x="6636" y="38499"/>
                      <a:pt x="0" y="58627"/>
                    </a:cubicBezTo>
                    <a:close/>
                  </a:path>
                </a:pathLst>
              </a:custGeom>
              <a:solidFill>
                <a:srgbClr val="DA4C2A"/>
              </a:solidFill>
              <a:ln w="219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4DBA34F-BFAD-9430-B4AB-0C2291C05330}"/>
                  </a:ext>
                </a:extLst>
              </p:cNvPr>
              <p:cNvSpPr/>
              <p:nvPr/>
            </p:nvSpPr>
            <p:spPr>
              <a:xfrm>
                <a:off x="-2344131" y="1813473"/>
                <a:ext cx="48694" cy="80206"/>
              </a:xfrm>
              <a:custGeom>
                <a:avLst/>
                <a:gdLst>
                  <a:gd name="connsiteX0" fmla="*/ 0 w 48694"/>
                  <a:gd name="connsiteY0" fmla="*/ 80206 h 80206"/>
                  <a:gd name="connsiteX1" fmla="*/ 48695 w 48694"/>
                  <a:gd name="connsiteY1" fmla="*/ 0 h 80206"/>
                  <a:gd name="connsiteX2" fmla="*/ 0 w 48694"/>
                  <a:gd name="connsiteY2" fmla="*/ 80206 h 80206"/>
                </a:gdLst>
                <a:ahLst/>
                <a:cxnLst>
                  <a:cxn ang="0">
                    <a:pos x="connsiteX0" y="connsiteY0"/>
                  </a:cxn>
                  <a:cxn ang="0">
                    <a:pos x="connsiteX1" y="connsiteY1"/>
                  </a:cxn>
                  <a:cxn ang="0">
                    <a:pos x="connsiteX2" y="connsiteY2"/>
                  </a:cxn>
                </a:cxnLst>
                <a:rect l="l" t="t" r="r" b="b"/>
                <a:pathLst>
                  <a:path w="48694" h="80206">
                    <a:moveTo>
                      <a:pt x="0" y="80206"/>
                    </a:moveTo>
                    <a:cubicBezTo>
                      <a:pt x="13668" y="51837"/>
                      <a:pt x="30017" y="24985"/>
                      <a:pt x="48695" y="0"/>
                    </a:cubicBezTo>
                    <a:cubicBezTo>
                      <a:pt x="30017" y="24985"/>
                      <a:pt x="13668" y="51837"/>
                      <a:pt x="0" y="80206"/>
                    </a:cubicBezTo>
                    <a:close/>
                  </a:path>
                </a:pathLst>
              </a:custGeom>
              <a:solidFill>
                <a:srgbClr val="DA4C2A"/>
              </a:solidFill>
              <a:ln w="2197"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1EC6156-50DC-0A7A-0F8A-B5B4E83C7D36}"/>
                  </a:ext>
                </a:extLst>
              </p:cNvPr>
              <p:cNvSpPr/>
              <p:nvPr/>
            </p:nvSpPr>
            <p:spPr>
              <a:xfrm>
                <a:off x="-2214989" y="2480326"/>
                <a:ext cx="37466" cy="28017"/>
              </a:xfrm>
              <a:custGeom>
                <a:avLst/>
                <a:gdLst>
                  <a:gd name="connsiteX0" fmla="*/ 37466 w 37466"/>
                  <a:gd name="connsiteY0" fmla="*/ 28017 h 28017"/>
                  <a:gd name="connsiteX1" fmla="*/ 0 w 37466"/>
                  <a:gd name="connsiteY1" fmla="*/ 0 h 28017"/>
                  <a:gd name="connsiteX2" fmla="*/ 37466 w 37466"/>
                  <a:gd name="connsiteY2" fmla="*/ 28017 h 28017"/>
                </a:gdLst>
                <a:ahLst/>
                <a:cxnLst>
                  <a:cxn ang="0">
                    <a:pos x="connsiteX0" y="connsiteY0"/>
                  </a:cxn>
                  <a:cxn ang="0">
                    <a:pos x="connsiteX1" y="connsiteY1"/>
                  </a:cxn>
                  <a:cxn ang="0">
                    <a:pos x="connsiteX2" y="connsiteY2"/>
                  </a:cxn>
                </a:cxnLst>
                <a:rect l="l" t="t" r="r" b="b"/>
                <a:pathLst>
                  <a:path w="37466" h="28017">
                    <a:moveTo>
                      <a:pt x="37466" y="28017"/>
                    </a:moveTo>
                    <a:cubicBezTo>
                      <a:pt x="24523" y="19271"/>
                      <a:pt x="12020" y="9910"/>
                      <a:pt x="0" y="0"/>
                    </a:cubicBezTo>
                    <a:cubicBezTo>
                      <a:pt x="12020" y="9910"/>
                      <a:pt x="24523" y="19271"/>
                      <a:pt x="37466" y="28017"/>
                    </a:cubicBezTo>
                    <a:close/>
                  </a:path>
                </a:pathLst>
              </a:custGeom>
              <a:solidFill>
                <a:srgbClr val="DA4C2A"/>
              </a:solidFill>
              <a:ln w="2197"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AA1E010-9F2D-5ACA-657C-3C2E7E1E10EF}"/>
                  </a:ext>
                </a:extLst>
              </p:cNvPr>
              <p:cNvSpPr/>
              <p:nvPr/>
            </p:nvSpPr>
            <p:spPr>
              <a:xfrm>
                <a:off x="-2376807" y="2226369"/>
                <a:ext cx="111123" cy="205635"/>
              </a:xfrm>
              <a:custGeom>
                <a:avLst/>
                <a:gdLst>
                  <a:gd name="connsiteX0" fmla="*/ 111124 w 111123"/>
                  <a:gd name="connsiteY0" fmla="*/ 205635 h 205635"/>
                  <a:gd name="connsiteX1" fmla="*/ 0 w 111123"/>
                  <a:gd name="connsiteY1" fmla="*/ 0 h 205635"/>
                  <a:gd name="connsiteX2" fmla="*/ 111124 w 111123"/>
                  <a:gd name="connsiteY2" fmla="*/ 205635 h 205635"/>
                </a:gdLst>
                <a:ahLst/>
                <a:cxnLst>
                  <a:cxn ang="0">
                    <a:pos x="connsiteX0" y="connsiteY0"/>
                  </a:cxn>
                  <a:cxn ang="0">
                    <a:pos x="connsiteX1" y="connsiteY1"/>
                  </a:cxn>
                  <a:cxn ang="0">
                    <a:pos x="connsiteX2" y="connsiteY2"/>
                  </a:cxn>
                </a:cxnLst>
                <a:rect l="l" t="t" r="r" b="b"/>
                <a:pathLst>
                  <a:path w="111123" h="205635">
                    <a:moveTo>
                      <a:pt x="111124" y="205635"/>
                    </a:moveTo>
                    <a:cubicBezTo>
                      <a:pt x="58737" y="148019"/>
                      <a:pt x="19997" y="77767"/>
                      <a:pt x="0" y="0"/>
                    </a:cubicBezTo>
                    <a:cubicBezTo>
                      <a:pt x="19997" y="77767"/>
                      <a:pt x="58759" y="148019"/>
                      <a:pt x="111124" y="205635"/>
                    </a:cubicBezTo>
                    <a:close/>
                  </a:path>
                </a:pathLst>
              </a:custGeom>
              <a:solidFill>
                <a:srgbClr val="DA4C2A"/>
              </a:solidFill>
              <a:ln w="2197"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5626B56-38B9-F414-8477-23B57CC75055}"/>
                  </a:ext>
                </a:extLst>
              </p:cNvPr>
              <p:cNvSpPr/>
              <p:nvPr/>
            </p:nvSpPr>
            <p:spPr>
              <a:xfrm>
                <a:off x="-2392123" y="1988498"/>
                <a:ext cx="15316" cy="237871"/>
              </a:xfrm>
              <a:custGeom>
                <a:avLst/>
                <a:gdLst>
                  <a:gd name="connsiteX0" fmla="*/ 14064 w 15316"/>
                  <a:gd name="connsiteY0" fmla="*/ 0 h 237871"/>
                  <a:gd name="connsiteX1" fmla="*/ 0 w 15316"/>
                  <a:gd name="connsiteY1" fmla="*/ 116222 h 237871"/>
                  <a:gd name="connsiteX2" fmla="*/ 15316 w 15316"/>
                  <a:gd name="connsiteY2" fmla="*/ 237871 h 237871"/>
                  <a:gd name="connsiteX3" fmla="*/ 0 w 15316"/>
                  <a:gd name="connsiteY3" fmla="*/ 116222 h 237871"/>
                  <a:gd name="connsiteX4" fmla="*/ 14064 w 15316"/>
                  <a:gd name="connsiteY4" fmla="*/ 0 h 23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6" h="237871">
                    <a:moveTo>
                      <a:pt x="14064" y="0"/>
                    </a:moveTo>
                    <a:cubicBezTo>
                      <a:pt x="4944" y="37246"/>
                      <a:pt x="0" y="76141"/>
                      <a:pt x="0" y="116222"/>
                    </a:cubicBezTo>
                    <a:cubicBezTo>
                      <a:pt x="0" y="156303"/>
                      <a:pt x="5318" y="198977"/>
                      <a:pt x="15316" y="237871"/>
                    </a:cubicBezTo>
                    <a:cubicBezTo>
                      <a:pt x="5318" y="198999"/>
                      <a:pt x="0" y="158237"/>
                      <a:pt x="0" y="116222"/>
                    </a:cubicBezTo>
                    <a:cubicBezTo>
                      <a:pt x="0" y="74207"/>
                      <a:pt x="4944" y="37268"/>
                      <a:pt x="14064" y="0"/>
                    </a:cubicBezTo>
                    <a:close/>
                  </a:path>
                </a:pathLst>
              </a:custGeom>
              <a:solidFill>
                <a:srgbClr val="DA4C2A"/>
              </a:solidFill>
              <a:ln w="2197"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D685E2B-D31A-A0FB-C554-64FE706E5044}"/>
                  </a:ext>
                </a:extLst>
              </p:cNvPr>
              <p:cNvSpPr/>
              <p:nvPr/>
            </p:nvSpPr>
            <p:spPr>
              <a:xfrm>
                <a:off x="-1905371" y="1617968"/>
                <a:ext cx="30016" cy="1032"/>
              </a:xfrm>
              <a:custGeom>
                <a:avLst/>
                <a:gdLst>
                  <a:gd name="connsiteX0" fmla="*/ 0 w 30016"/>
                  <a:gd name="connsiteY0" fmla="*/ 0 h 1032"/>
                  <a:gd name="connsiteX1" fmla="*/ 30017 w 30016"/>
                  <a:gd name="connsiteY1" fmla="*/ 1033 h 1032"/>
                  <a:gd name="connsiteX2" fmla="*/ 0 w 30016"/>
                  <a:gd name="connsiteY2" fmla="*/ 0 h 1032"/>
                </a:gdLst>
                <a:ahLst/>
                <a:cxnLst>
                  <a:cxn ang="0">
                    <a:pos x="connsiteX0" y="connsiteY0"/>
                  </a:cxn>
                  <a:cxn ang="0">
                    <a:pos x="connsiteX1" y="connsiteY1"/>
                  </a:cxn>
                  <a:cxn ang="0">
                    <a:pos x="connsiteX2" y="connsiteY2"/>
                  </a:cxn>
                </a:cxnLst>
                <a:rect l="l" t="t" r="r" b="b"/>
                <a:pathLst>
                  <a:path w="30016" h="1032">
                    <a:moveTo>
                      <a:pt x="0" y="0"/>
                    </a:moveTo>
                    <a:cubicBezTo>
                      <a:pt x="10086" y="0"/>
                      <a:pt x="20085" y="418"/>
                      <a:pt x="30017" y="1033"/>
                    </a:cubicBezTo>
                    <a:cubicBezTo>
                      <a:pt x="20085" y="418"/>
                      <a:pt x="10086" y="0"/>
                      <a:pt x="0" y="0"/>
                    </a:cubicBezTo>
                    <a:close/>
                  </a:path>
                </a:pathLst>
              </a:custGeom>
              <a:solidFill>
                <a:srgbClr val="DA4C2A"/>
              </a:solidFill>
              <a:ln w="2197"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B4A3406-743B-9845-02ED-E755DB6143F1}"/>
                  </a:ext>
                </a:extLst>
              </p:cNvPr>
              <p:cNvSpPr/>
              <p:nvPr/>
            </p:nvSpPr>
            <p:spPr>
              <a:xfrm>
                <a:off x="-2146055" y="2527746"/>
                <a:ext cx="270986" cy="63725"/>
              </a:xfrm>
              <a:custGeom>
                <a:avLst/>
                <a:gdLst>
                  <a:gd name="connsiteX0" fmla="*/ 0 w 270986"/>
                  <a:gd name="connsiteY0" fmla="*/ 0 h 63725"/>
                  <a:gd name="connsiteX1" fmla="*/ 240684 w 270986"/>
                  <a:gd name="connsiteY1" fmla="*/ 63725 h 63725"/>
                  <a:gd name="connsiteX2" fmla="*/ 270987 w 270986"/>
                  <a:gd name="connsiteY2" fmla="*/ 62693 h 63725"/>
                  <a:gd name="connsiteX3" fmla="*/ 240684 w 270986"/>
                  <a:gd name="connsiteY3" fmla="*/ 63725 h 63725"/>
                  <a:gd name="connsiteX4" fmla="*/ 0 w 270986"/>
                  <a:gd name="connsiteY4" fmla="*/ 0 h 6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 h="63725">
                    <a:moveTo>
                      <a:pt x="0" y="0"/>
                    </a:moveTo>
                    <a:cubicBezTo>
                      <a:pt x="70999" y="40477"/>
                      <a:pt x="153095" y="63725"/>
                      <a:pt x="240684" y="63725"/>
                    </a:cubicBezTo>
                    <a:cubicBezTo>
                      <a:pt x="250858" y="63725"/>
                      <a:pt x="260944" y="63308"/>
                      <a:pt x="270987" y="62693"/>
                    </a:cubicBezTo>
                    <a:cubicBezTo>
                      <a:pt x="260966" y="63308"/>
                      <a:pt x="250880" y="63725"/>
                      <a:pt x="240684" y="63725"/>
                    </a:cubicBezTo>
                    <a:cubicBezTo>
                      <a:pt x="153095" y="63725"/>
                      <a:pt x="70999" y="40477"/>
                      <a:pt x="0" y="0"/>
                    </a:cubicBezTo>
                    <a:close/>
                  </a:path>
                </a:pathLst>
              </a:custGeom>
              <a:solidFill>
                <a:srgbClr val="DA4C2A"/>
              </a:solidFill>
              <a:ln w="2197"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8719ED-7073-1D2B-5885-EBECCBB5C44D}"/>
                  </a:ext>
                </a:extLst>
              </p:cNvPr>
              <p:cNvSpPr/>
              <p:nvPr/>
            </p:nvSpPr>
            <p:spPr>
              <a:xfrm>
                <a:off x="-1875354" y="1618978"/>
                <a:ext cx="2571" cy="153"/>
              </a:xfrm>
              <a:custGeom>
                <a:avLst/>
                <a:gdLst>
                  <a:gd name="connsiteX0" fmla="*/ 2571 w 2571"/>
                  <a:gd name="connsiteY0" fmla="*/ 88 h 153"/>
                  <a:gd name="connsiteX1" fmla="*/ 0 w 2571"/>
                  <a:gd name="connsiteY1" fmla="*/ 0 h 153"/>
                  <a:gd name="connsiteX2" fmla="*/ 2395 w 2571"/>
                  <a:gd name="connsiteY2" fmla="*/ 154 h 153"/>
                  <a:gd name="connsiteX3" fmla="*/ 2571 w 2571"/>
                  <a:gd name="connsiteY3" fmla="*/ 88 h 153"/>
                </a:gdLst>
                <a:ahLst/>
                <a:cxnLst>
                  <a:cxn ang="0">
                    <a:pos x="connsiteX0" y="connsiteY0"/>
                  </a:cxn>
                  <a:cxn ang="0">
                    <a:pos x="connsiteX1" y="connsiteY1"/>
                  </a:cxn>
                  <a:cxn ang="0">
                    <a:pos x="connsiteX2" y="connsiteY2"/>
                  </a:cxn>
                  <a:cxn ang="0">
                    <a:pos x="connsiteX3" y="connsiteY3"/>
                  </a:cxn>
                </a:cxnLst>
                <a:rect l="l" t="t" r="r" b="b"/>
                <a:pathLst>
                  <a:path w="2571" h="153">
                    <a:moveTo>
                      <a:pt x="2571" y="88"/>
                    </a:moveTo>
                    <a:cubicBezTo>
                      <a:pt x="1714" y="22"/>
                      <a:pt x="857" y="44"/>
                      <a:pt x="0" y="0"/>
                    </a:cubicBezTo>
                    <a:cubicBezTo>
                      <a:pt x="791" y="44"/>
                      <a:pt x="1604" y="110"/>
                      <a:pt x="2395" y="154"/>
                    </a:cubicBezTo>
                    <a:cubicBezTo>
                      <a:pt x="2461" y="132"/>
                      <a:pt x="2505" y="110"/>
                      <a:pt x="2571" y="88"/>
                    </a:cubicBezTo>
                    <a:close/>
                  </a:path>
                </a:pathLst>
              </a:custGeom>
              <a:solidFill>
                <a:srgbClr val="BB311E"/>
              </a:solidFill>
              <a:ln w="2197"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24356F1-6ABF-36D6-9A1F-850A6D654693}"/>
                  </a:ext>
                </a:extLst>
              </p:cNvPr>
              <p:cNvSpPr/>
              <p:nvPr/>
            </p:nvSpPr>
            <p:spPr>
              <a:xfrm>
                <a:off x="-2177523" y="2508343"/>
                <a:ext cx="31467" cy="19403"/>
              </a:xfrm>
              <a:custGeom>
                <a:avLst/>
                <a:gdLst>
                  <a:gd name="connsiteX0" fmla="*/ 31467 w 31467"/>
                  <a:gd name="connsiteY0" fmla="*/ 19403 h 19403"/>
                  <a:gd name="connsiteX1" fmla="*/ 0 w 31467"/>
                  <a:gd name="connsiteY1" fmla="*/ 0 h 19403"/>
                  <a:gd name="connsiteX2" fmla="*/ 31467 w 31467"/>
                  <a:gd name="connsiteY2" fmla="*/ 19403 h 19403"/>
                </a:gdLst>
                <a:ahLst/>
                <a:cxnLst>
                  <a:cxn ang="0">
                    <a:pos x="connsiteX0" y="connsiteY0"/>
                  </a:cxn>
                  <a:cxn ang="0">
                    <a:pos x="connsiteX1" y="connsiteY1"/>
                  </a:cxn>
                  <a:cxn ang="0">
                    <a:pos x="connsiteX2" y="connsiteY2"/>
                  </a:cxn>
                </a:cxnLst>
                <a:rect l="l" t="t" r="r" b="b"/>
                <a:pathLst>
                  <a:path w="31467" h="19403">
                    <a:moveTo>
                      <a:pt x="31467" y="19403"/>
                    </a:moveTo>
                    <a:cubicBezTo>
                      <a:pt x="20744" y="13294"/>
                      <a:pt x="10196" y="6900"/>
                      <a:pt x="0" y="0"/>
                    </a:cubicBezTo>
                    <a:cubicBezTo>
                      <a:pt x="10196" y="6878"/>
                      <a:pt x="20744" y="13294"/>
                      <a:pt x="31467" y="19403"/>
                    </a:cubicBezTo>
                    <a:close/>
                  </a:path>
                </a:pathLst>
              </a:custGeom>
              <a:solidFill>
                <a:srgbClr val="BB311E"/>
              </a:solidFill>
              <a:ln w="2197"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EEDA88-3242-9483-F299-7CF63FE38FD3}"/>
                  </a:ext>
                </a:extLst>
              </p:cNvPr>
              <p:cNvSpPr/>
              <p:nvPr/>
            </p:nvSpPr>
            <p:spPr>
              <a:xfrm>
                <a:off x="-1875069" y="2590263"/>
                <a:ext cx="2285" cy="153"/>
              </a:xfrm>
              <a:custGeom>
                <a:avLst/>
                <a:gdLst>
                  <a:gd name="connsiteX0" fmla="*/ 2285 w 2285"/>
                  <a:gd name="connsiteY0" fmla="*/ 88 h 153"/>
                  <a:gd name="connsiteX1" fmla="*/ 2088 w 2285"/>
                  <a:gd name="connsiteY1" fmla="*/ 0 h 153"/>
                  <a:gd name="connsiteX2" fmla="*/ 0 w 2285"/>
                  <a:gd name="connsiteY2" fmla="*/ 154 h 153"/>
                  <a:gd name="connsiteX3" fmla="*/ 2285 w 2285"/>
                  <a:gd name="connsiteY3" fmla="*/ 66 h 153"/>
                </a:gdLst>
                <a:ahLst/>
                <a:cxnLst>
                  <a:cxn ang="0">
                    <a:pos x="connsiteX0" y="connsiteY0"/>
                  </a:cxn>
                  <a:cxn ang="0">
                    <a:pos x="connsiteX1" y="connsiteY1"/>
                  </a:cxn>
                  <a:cxn ang="0">
                    <a:pos x="connsiteX2" y="connsiteY2"/>
                  </a:cxn>
                  <a:cxn ang="0">
                    <a:pos x="connsiteX3" y="connsiteY3"/>
                  </a:cxn>
                </a:cxnLst>
                <a:rect l="l" t="t" r="r" b="b"/>
                <a:pathLst>
                  <a:path w="2285" h="153">
                    <a:moveTo>
                      <a:pt x="2285" y="88"/>
                    </a:moveTo>
                    <a:cubicBezTo>
                      <a:pt x="2285" y="88"/>
                      <a:pt x="2154" y="44"/>
                      <a:pt x="2088" y="0"/>
                    </a:cubicBezTo>
                    <a:cubicBezTo>
                      <a:pt x="1384" y="44"/>
                      <a:pt x="703" y="110"/>
                      <a:pt x="0" y="154"/>
                    </a:cubicBezTo>
                    <a:cubicBezTo>
                      <a:pt x="769" y="110"/>
                      <a:pt x="1538" y="132"/>
                      <a:pt x="2285" y="66"/>
                    </a:cubicBezTo>
                    <a:close/>
                  </a:path>
                </a:pathLst>
              </a:custGeom>
              <a:solidFill>
                <a:srgbClr val="BB311E"/>
              </a:solidFill>
              <a:ln w="2197"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084A5BA-2007-4031-4133-68AF4028631F}"/>
                  </a:ext>
                </a:extLst>
              </p:cNvPr>
              <p:cNvSpPr/>
              <p:nvPr/>
            </p:nvSpPr>
            <p:spPr>
              <a:xfrm>
                <a:off x="-2003464" y="1620473"/>
                <a:ext cx="48321" cy="7383"/>
              </a:xfrm>
              <a:custGeom>
                <a:avLst/>
                <a:gdLst>
                  <a:gd name="connsiteX0" fmla="*/ 0 w 48321"/>
                  <a:gd name="connsiteY0" fmla="*/ 7383 h 7383"/>
                  <a:gd name="connsiteX1" fmla="*/ 48321 w 48321"/>
                  <a:gd name="connsiteY1" fmla="*/ 0 h 7383"/>
                  <a:gd name="connsiteX2" fmla="*/ 0 w 48321"/>
                  <a:gd name="connsiteY2" fmla="*/ 7383 h 7383"/>
                </a:gdLst>
                <a:ahLst/>
                <a:cxnLst>
                  <a:cxn ang="0">
                    <a:pos x="connsiteX0" y="connsiteY0"/>
                  </a:cxn>
                  <a:cxn ang="0">
                    <a:pos x="connsiteX1" y="connsiteY1"/>
                  </a:cxn>
                  <a:cxn ang="0">
                    <a:pos x="connsiteX2" y="connsiteY2"/>
                  </a:cxn>
                </a:cxnLst>
                <a:rect l="l" t="t" r="r" b="b"/>
                <a:pathLst>
                  <a:path w="48321" h="7383">
                    <a:moveTo>
                      <a:pt x="0" y="7383"/>
                    </a:moveTo>
                    <a:cubicBezTo>
                      <a:pt x="15843" y="4131"/>
                      <a:pt x="31973" y="1670"/>
                      <a:pt x="48321" y="0"/>
                    </a:cubicBezTo>
                    <a:cubicBezTo>
                      <a:pt x="31951" y="1670"/>
                      <a:pt x="15843" y="4131"/>
                      <a:pt x="0" y="7383"/>
                    </a:cubicBezTo>
                    <a:close/>
                  </a:path>
                </a:pathLst>
              </a:custGeom>
              <a:solidFill>
                <a:srgbClr val="BB311E"/>
              </a:solidFill>
              <a:ln w="2197"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F98028-C36E-26AC-8487-0D7294AB8C36}"/>
                  </a:ext>
                </a:extLst>
              </p:cNvPr>
              <p:cNvSpPr/>
              <p:nvPr/>
            </p:nvSpPr>
            <p:spPr>
              <a:xfrm>
                <a:off x="-2378060" y="1952306"/>
                <a:ext cx="10393" cy="36191"/>
              </a:xfrm>
              <a:custGeom>
                <a:avLst/>
                <a:gdLst>
                  <a:gd name="connsiteX0" fmla="*/ 0 w 10393"/>
                  <a:gd name="connsiteY0" fmla="*/ 36192 h 36191"/>
                  <a:gd name="connsiteX1" fmla="*/ 10394 w 10393"/>
                  <a:gd name="connsiteY1" fmla="*/ 0 h 36191"/>
                  <a:gd name="connsiteX2" fmla="*/ 0 w 10393"/>
                  <a:gd name="connsiteY2" fmla="*/ 36192 h 36191"/>
                </a:gdLst>
                <a:ahLst/>
                <a:cxnLst>
                  <a:cxn ang="0">
                    <a:pos x="connsiteX0" y="connsiteY0"/>
                  </a:cxn>
                  <a:cxn ang="0">
                    <a:pos x="connsiteX1" y="connsiteY1"/>
                  </a:cxn>
                  <a:cxn ang="0">
                    <a:pos x="connsiteX2" y="connsiteY2"/>
                  </a:cxn>
                </a:cxnLst>
                <a:rect l="l" t="t" r="r" b="b"/>
                <a:pathLst>
                  <a:path w="10393" h="36191">
                    <a:moveTo>
                      <a:pt x="0" y="36192"/>
                    </a:moveTo>
                    <a:cubicBezTo>
                      <a:pt x="3010" y="23930"/>
                      <a:pt x="6482" y="11888"/>
                      <a:pt x="10394" y="0"/>
                    </a:cubicBezTo>
                    <a:cubicBezTo>
                      <a:pt x="6482" y="11866"/>
                      <a:pt x="2989" y="23930"/>
                      <a:pt x="0" y="36192"/>
                    </a:cubicBezTo>
                    <a:close/>
                  </a:path>
                </a:pathLst>
              </a:custGeom>
              <a:solidFill>
                <a:srgbClr val="BB311E"/>
              </a:solidFill>
              <a:ln w="2197"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42C6810-8873-C6CB-F3B9-C9E9DCCF6AB7}"/>
                  </a:ext>
                </a:extLst>
              </p:cNvPr>
              <p:cNvSpPr/>
              <p:nvPr/>
            </p:nvSpPr>
            <p:spPr>
              <a:xfrm>
                <a:off x="-2177523" y="1656225"/>
                <a:ext cx="82689" cy="44871"/>
              </a:xfrm>
              <a:custGeom>
                <a:avLst/>
                <a:gdLst>
                  <a:gd name="connsiteX0" fmla="*/ 0 w 82689"/>
                  <a:gd name="connsiteY0" fmla="*/ 44871 h 44871"/>
                  <a:gd name="connsiteX1" fmla="*/ 82689 w 82689"/>
                  <a:gd name="connsiteY1" fmla="*/ 0 h 44871"/>
                  <a:gd name="connsiteX2" fmla="*/ 0 w 82689"/>
                  <a:gd name="connsiteY2" fmla="*/ 44871 h 44871"/>
                </a:gdLst>
                <a:ahLst/>
                <a:cxnLst>
                  <a:cxn ang="0">
                    <a:pos x="connsiteX0" y="connsiteY0"/>
                  </a:cxn>
                  <a:cxn ang="0">
                    <a:pos x="connsiteX1" y="connsiteY1"/>
                  </a:cxn>
                  <a:cxn ang="0">
                    <a:pos x="connsiteX2" y="connsiteY2"/>
                  </a:cxn>
                </a:cxnLst>
                <a:rect l="l" t="t" r="r" b="b"/>
                <a:pathLst>
                  <a:path w="82689" h="44871">
                    <a:moveTo>
                      <a:pt x="0" y="44871"/>
                    </a:moveTo>
                    <a:cubicBezTo>
                      <a:pt x="25886" y="27380"/>
                      <a:pt x="53573" y="12306"/>
                      <a:pt x="82689" y="0"/>
                    </a:cubicBezTo>
                    <a:cubicBezTo>
                      <a:pt x="53573" y="12306"/>
                      <a:pt x="25908" y="27380"/>
                      <a:pt x="0" y="44871"/>
                    </a:cubicBezTo>
                    <a:close/>
                  </a:path>
                </a:pathLst>
              </a:custGeom>
              <a:solidFill>
                <a:srgbClr val="BB311E"/>
              </a:solidFill>
              <a:ln w="2197"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9D4B34B-B31C-DDA3-2C13-4259B6B43877}"/>
                  </a:ext>
                </a:extLst>
              </p:cNvPr>
              <p:cNvSpPr/>
              <p:nvPr/>
            </p:nvSpPr>
            <p:spPr>
              <a:xfrm>
                <a:off x="-2392123" y="1617968"/>
                <a:ext cx="519164" cy="973525"/>
              </a:xfrm>
              <a:custGeom>
                <a:avLst/>
                <a:gdLst>
                  <a:gd name="connsiteX0" fmla="*/ 179288 w 519164"/>
                  <a:gd name="connsiteY0" fmla="*/ 486752 h 973525"/>
                  <a:gd name="connsiteX1" fmla="*/ 519164 w 519164"/>
                  <a:gd name="connsiteY1" fmla="*/ 1187 h 973525"/>
                  <a:gd name="connsiteX2" fmla="*/ 516769 w 519164"/>
                  <a:gd name="connsiteY2" fmla="*/ 1033 h 973525"/>
                  <a:gd name="connsiteX3" fmla="*/ 486752 w 519164"/>
                  <a:gd name="connsiteY3" fmla="*/ 0 h 973525"/>
                  <a:gd name="connsiteX4" fmla="*/ 436980 w 519164"/>
                  <a:gd name="connsiteY4" fmla="*/ 2505 h 973525"/>
                  <a:gd name="connsiteX5" fmla="*/ 388659 w 519164"/>
                  <a:gd name="connsiteY5" fmla="*/ 9888 h 973525"/>
                  <a:gd name="connsiteX6" fmla="*/ 297290 w 519164"/>
                  <a:gd name="connsiteY6" fmla="*/ 38257 h 973525"/>
                  <a:gd name="connsiteX7" fmla="*/ 214601 w 519164"/>
                  <a:gd name="connsiteY7" fmla="*/ 83129 h 973525"/>
                  <a:gd name="connsiteX8" fmla="*/ 126440 w 519164"/>
                  <a:gd name="connsiteY8" fmla="*/ 159467 h 973525"/>
                  <a:gd name="connsiteX9" fmla="*/ 96687 w 519164"/>
                  <a:gd name="connsiteY9" fmla="*/ 195527 h 973525"/>
                  <a:gd name="connsiteX10" fmla="*/ 47992 w 519164"/>
                  <a:gd name="connsiteY10" fmla="*/ 275733 h 973525"/>
                  <a:gd name="connsiteX11" fmla="*/ 24457 w 519164"/>
                  <a:gd name="connsiteY11" fmla="*/ 334360 h 973525"/>
                  <a:gd name="connsiteX12" fmla="*/ 14064 w 519164"/>
                  <a:gd name="connsiteY12" fmla="*/ 370552 h 973525"/>
                  <a:gd name="connsiteX13" fmla="*/ 0 w 519164"/>
                  <a:gd name="connsiteY13" fmla="*/ 486774 h 973525"/>
                  <a:gd name="connsiteX14" fmla="*/ 15316 w 519164"/>
                  <a:gd name="connsiteY14" fmla="*/ 608424 h 973525"/>
                  <a:gd name="connsiteX15" fmla="*/ 126440 w 519164"/>
                  <a:gd name="connsiteY15" fmla="*/ 814059 h 973525"/>
                  <a:gd name="connsiteX16" fmla="*/ 177113 w 519164"/>
                  <a:gd name="connsiteY16" fmla="*/ 862380 h 973525"/>
                  <a:gd name="connsiteX17" fmla="*/ 214579 w 519164"/>
                  <a:gd name="connsiteY17" fmla="*/ 890397 h 973525"/>
                  <a:gd name="connsiteX18" fmla="*/ 246046 w 519164"/>
                  <a:gd name="connsiteY18" fmla="*/ 909801 h 973525"/>
                  <a:gd name="connsiteX19" fmla="*/ 486730 w 519164"/>
                  <a:gd name="connsiteY19" fmla="*/ 973526 h 973525"/>
                  <a:gd name="connsiteX20" fmla="*/ 517033 w 519164"/>
                  <a:gd name="connsiteY20" fmla="*/ 972493 h 973525"/>
                  <a:gd name="connsiteX21" fmla="*/ 519120 w 519164"/>
                  <a:gd name="connsiteY21" fmla="*/ 972339 h 973525"/>
                  <a:gd name="connsiteX22" fmla="*/ 179266 w 519164"/>
                  <a:gd name="connsiteY22" fmla="*/ 486774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64" h="973525">
                    <a:moveTo>
                      <a:pt x="179288" y="486752"/>
                    </a:moveTo>
                    <a:cubicBezTo>
                      <a:pt x="179288" y="263515"/>
                      <a:pt x="320890" y="73372"/>
                      <a:pt x="519164" y="1187"/>
                    </a:cubicBezTo>
                    <a:cubicBezTo>
                      <a:pt x="518373" y="1143"/>
                      <a:pt x="517560"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cubicBezTo>
                      <a:pt x="0" y="526855"/>
                      <a:pt x="5318" y="569551"/>
                      <a:pt x="15316" y="608424"/>
                    </a:cubicBezTo>
                    <a:cubicBezTo>
                      <a:pt x="35313" y="686190"/>
                      <a:pt x="74075" y="756442"/>
                      <a:pt x="126440" y="814059"/>
                    </a:cubicBezTo>
                    <a:cubicBezTo>
                      <a:pt x="142152" y="831352"/>
                      <a:pt x="159094" y="847504"/>
                      <a:pt x="177113" y="862380"/>
                    </a:cubicBezTo>
                    <a:cubicBezTo>
                      <a:pt x="189133" y="872290"/>
                      <a:pt x="201636" y="881651"/>
                      <a:pt x="214579" y="890397"/>
                    </a:cubicBezTo>
                    <a:cubicBezTo>
                      <a:pt x="224775" y="897275"/>
                      <a:pt x="235322" y="903670"/>
                      <a:pt x="246046" y="909801"/>
                    </a:cubicBezTo>
                    <a:cubicBezTo>
                      <a:pt x="317045" y="950277"/>
                      <a:pt x="399141" y="973526"/>
                      <a:pt x="486730" y="973526"/>
                    </a:cubicBezTo>
                    <a:cubicBezTo>
                      <a:pt x="496904" y="973526"/>
                      <a:pt x="506990" y="973108"/>
                      <a:pt x="517033" y="972493"/>
                    </a:cubicBezTo>
                    <a:cubicBezTo>
                      <a:pt x="517736" y="972449"/>
                      <a:pt x="518417" y="972383"/>
                      <a:pt x="519120" y="972339"/>
                    </a:cubicBezTo>
                    <a:cubicBezTo>
                      <a:pt x="320868" y="900154"/>
                      <a:pt x="179266" y="710011"/>
                      <a:pt x="179266" y="486774"/>
                    </a:cubicBezTo>
                    <a:close/>
                  </a:path>
                </a:pathLst>
              </a:custGeom>
              <a:solidFill>
                <a:srgbClr val="DA4C2A"/>
              </a:solidFill>
              <a:ln w="2197" cap="flat">
                <a:noFill/>
                <a:prstDash val="solid"/>
                <a:miter/>
              </a:ln>
            </p:spPr>
            <p:txBody>
              <a:bodyPr rtlCol="0" anchor="ctr"/>
              <a:lstStyle/>
              <a:p>
                <a:endParaRPr lang="en-US"/>
              </a:p>
            </p:txBody>
          </p:sp>
        </p:grpSp>
        <p:grpSp>
          <p:nvGrpSpPr>
            <p:cNvPr id="87" name="Graphic 11">
              <a:extLst>
                <a:ext uri="{FF2B5EF4-FFF2-40B4-BE49-F238E27FC236}">
                  <a16:creationId xmlns:a16="http://schemas.microsoft.com/office/drawing/2014/main" id="{32C76AAC-0CA0-FCBE-49FA-BF154360A188}"/>
                </a:ext>
              </a:extLst>
            </p:cNvPr>
            <p:cNvGrpSpPr/>
            <p:nvPr/>
          </p:nvGrpSpPr>
          <p:grpSpPr>
            <a:xfrm>
              <a:off x="-1214149" y="1523127"/>
              <a:ext cx="2762583" cy="838845"/>
              <a:chOff x="-1214149" y="1523127"/>
              <a:chExt cx="2762583" cy="838845"/>
            </a:xfrm>
            <a:solidFill>
              <a:srgbClr val="C74325"/>
            </a:solidFill>
          </p:grpSpPr>
          <p:sp>
            <p:nvSpPr>
              <p:cNvPr id="88" name="Freeform: Shape 87">
                <a:extLst>
                  <a:ext uri="{FF2B5EF4-FFF2-40B4-BE49-F238E27FC236}">
                    <a16:creationId xmlns:a16="http://schemas.microsoft.com/office/drawing/2014/main" id="{7A4D3DE6-328A-8543-3493-B37C8E627E51}"/>
                  </a:ext>
                </a:extLst>
              </p:cNvPr>
              <p:cNvSpPr/>
              <p:nvPr/>
            </p:nvSpPr>
            <p:spPr>
              <a:xfrm>
                <a:off x="-811141" y="1841424"/>
                <a:ext cx="575198" cy="520548"/>
              </a:xfrm>
              <a:custGeom>
                <a:avLst/>
                <a:gdLst>
                  <a:gd name="connsiteX0" fmla="*/ 334031 w 575198"/>
                  <a:gd name="connsiteY0" fmla="*/ 297773 h 520548"/>
                  <a:gd name="connsiteX1" fmla="*/ 243013 w 575198"/>
                  <a:gd name="connsiteY1" fmla="*/ 358708 h 520548"/>
                  <a:gd name="connsiteX2" fmla="*/ 144569 w 575198"/>
                  <a:gd name="connsiteY2" fmla="*/ 260263 h 520548"/>
                  <a:gd name="connsiteX3" fmla="*/ 243013 w 575198"/>
                  <a:gd name="connsiteY3" fmla="*/ 161818 h 520548"/>
                  <a:gd name="connsiteX4" fmla="*/ 334031 w 575198"/>
                  <a:gd name="connsiteY4" fmla="*/ 222753 h 520548"/>
                  <a:gd name="connsiteX5" fmla="*/ 575198 w 575198"/>
                  <a:gd name="connsiteY5" fmla="*/ 222753 h 520548"/>
                  <a:gd name="connsiteX6" fmla="*/ 575198 w 575198"/>
                  <a:gd name="connsiteY6" fmla="*/ 14371 h 520548"/>
                  <a:gd name="connsiteX7" fmla="*/ 405513 w 575198"/>
                  <a:gd name="connsiteY7" fmla="*/ 14371 h 520548"/>
                  <a:gd name="connsiteX8" fmla="*/ 405513 w 575198"/>
                  <a:gd name="connsiteY8" fmla="*/ 61352 h 520548"/>
                  <a:gd name="connsiteX9" fmla="*/ 244464 w 575198"/>
                  <a:gd name="connsiteY9" fmla="*/ 0 h 520548"/>
                  <a:gd name="connsiteX10" fmla="*/ 0 w 575198"/>
                  <a:gd name="connsiteY10" fmla="*/ 260747 h 520548"/>
                  <a:gd name="connsiteX11" fmla="*/ 244464 w 575198"/>
                  <a:gd name="connsiteY11" fmla="*/ 520548 h 520548"/>
                  <a:gd name="connsiteX12" fmla="*/ 405513 w 575198"/>
                  <a:gd name="connsiteY12" fmla="*/ 450560 h 520548"/>
                  <a:gd name="connsiteX13" fmla="*/ 407425 w 575198"/>
                  <a:gd name="connsiteY13" fmla="*/ 450560 h 520548"/>
                  <a:gd name="connsiteX14" fmla="*/ 407425 w 575198"/>
                  <a:gd name="connsiteY14" fmla="*/ 506155 h 520548"/>
                  <a:gd name="connsiteX15" fmla="*/ 575176 w 575198"/>
                  <a:gd name="connsiteY15" fmla="*/ 506155 h 520548"/>
                  <a:gd name="connsiteX16" fmla="*/ 575176 w 575198"/>
                  <a:gd name="connsiteY16" fmla="*/ 297795 h 520548"/>
                  <a:gd name="connsiteX17" fmla="*/ 334009 w 575198"/>
                  <a:gd name="connsiteY17" fmla="*/ 297795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198" h="520548">
                    <a:moveTo>
                      <a:pt x="334031" y="297773"/>
                    </a:moveTo>
                    <a:cubicBezTo>
                      <a:pt x="319264" y="333525"/>
                      <a:pt x="284105" y="358708"/>
                      <a:pt x="243013" y="358708"/>
                    </a:cubicBezTo>
                    <a:cubicBezTo>
                      <a:pt x="188649" y="358708"/>
                      <a:pt x="144569" y="314628"/>
                      <a:pt x="144569" y="260263"/>
                    </a:cubicBezTo>
                    <a:cubicBezTo>
                      <a:pt x="144569" y="205899"/>
                      <a:pt x="188649" y="161818"/>
                      <a:pt x="243013" y="161818"/>
                    </a:cubicBezTo>
                    <a:cubicBezTo>
                      <a:pt x="284105" y="161818"/>
                      <a:pt x="319264" y="187001"/>
                      <a:pt x="334031" y="222753"/>
                    </a:cubicBezTo>
                    <a:lnTo>
                      <a:pt x="575198" y="222753"/>
                    </a:lnTo>
                    <a:lnTo>
                      <a:pt x="575198" y="14371"/>
                    </a:lnTo>
                    <a:lnTo>
                      <a:pt x="405513" y="14371"/>
                    </a:lnTo>
                    <a:lnTo>
                      <a:pt x="405513" y="61352"/>
                    </a:lnTo>
                    <a:cubicBezTo>
                      <a:pt x="365256" y="22040"/>
                      <a:pt x="310606" y="0"/>
                      <a:pt x="244464" y="0"/>
                    </a:cubicBezTo>
                    <a:cubicBezTo>
                      <a:pt x="100664" y="0"/>
                      <a:pt x="0" y="116947"/>
                      <a:pt x="0" y="260747"/>
                    </a:cubicBezTo>
                    <a:cubicBezTo>
                      <a:pt x="0" y="404546"/>
                      <a:pt x="100664" y="520548"/>
                      <a:pt x="244464" y="520548"/>
                    </a:cubicBezTo>
                    <a:cubicBezTo>
                      <a:pt x="311573" y="520548"/>
                      <a:pt x="369080" y="490839"/>
                      <a:pt x="405513" y="450560"/>
                    </a:cubicBezTo>
                    <a:lnTo>
                      <a:pt x="407425" y="450560"/>
                    </a:lnTo>
                    <a:lnTo>
                      <a:pt x="407425" y="506155"/>
                    </a:lnTo>
                    <a:lnTo>
                      <a:pt x="575176" y="506155"/>
                    </a:lnTo>
                    <a:lnTo>
                      <a:pt x="575176" y="297795"/>
                    </a:lnTo>
                    <a:lnTo>
                      <a:pt x="334009" y="297795"/>
                    </a:lnTo>
                    <a:close/>
                  </a:path>
                </a:pathLst>
              </a:custGeom>
              <a:solidFill>
                <a:srgbClr val="C74325"/>
              </a:solidFill>
              <a:ln w="2197"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AB832E2-8216-29AA-3375-5330E655D3F3}"/>
                  </a:ext>
                </a:extLst>
              </p:cNvPr>
              <p:cNvSpPr/>
              <p:nvPr/>
            </p:nvSpPr>
            <p:spPr>
              <a:xfrm>
                <a:off x="-1214149" y="1841402"/>
                <a:ext cx="429487" cy="506177"/>
              </a:xfrm>
              <a:custGeom>
                <a:avLst/>
                <a:gdLst>
                  <a:gd name="connsiteX0" fmla="*/ 322099 w 429487"/>
                  <a:gd name="connsiteY0" fmla="*/ 0 h 506177"/>
                  <a:gd name="connsiteX1" fmla="*/ 171597 w 429487"/>
                  <a:gd name="connsiteY1" fmla="*/ 85326 h 506177"/>
                  <a:gd name="connsiteX2" fmla="*/ 169685 w 429487"/>
                  <a:gd name="connsiteY2" fmla="*/ 85326 h 506177"/>
                  <a:gd name="connsiteX3" fmla="*/ 169685 w 429487"/>
                  <a:gd name="connsiteY3" fmla="*/ 14393 h 506177"/>
                  <a:gd name="connsiteX4" fmla="*/ 0 w 429487"/>
                  <a:gd name="connsiteY4" fmla="*/ 14393 h 506177"/>
                  <a:gd name="connsiteX5" fmla="*/ 0 w 429487"/>
                  <a:gd name="connsiteY5" fmla="*/ 506177 h 506177"/>
                  <a:gd name="connsiteX6" fmla="*/ 169685 w 429487"/>
                  <a:gd name="connsiteY6" fmla="*/ 506177 h 506177"/>
                  <a:gd name="connsiteX7" fmla="*/ 169685 w 429487"/>
                  <a:gd name="connsiteY7" fmla="*/ 247342 h 506177"/>
                  <a:gd name="connsiteX8" fmla="*/ 270349 w 429487"/>
                  <a:gd name="connsiteY8" fmla="*/ 147645 h 506177"/>
                  <a:gd name="connsiteX9" fmla="*/ 358554 w 429487"/>
                  <a:gd name="connsiteY9" fmla="*/ 174476 h 506177"/>
                  <a:gd name="connsiteX10" fmla="*/ 429487 w 429487"/>
                  <a:gd name="connsiteY10" fmla="*/ 30676 h 506177"/>
                  <a:gd name="connsiteX11" fmla="*/ 322121 w 429487"/>
                  <a:gd name="connsiteY11" fmla="*/ 0 h 5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487" h="506177">
                    <a:moveTo>
                      <a:pt x="322099" y="0"/>
                    </a:moveTo>
                    <a:cubicBezTo>
                      <a:pt x="225280" y="0"/>
                      <a:pt x="171597" y="85326"/>
                      <a:pt x="171597" y="85326"/>
                    </a:cubicBezTo>
                    <a:lnTo>
                      <a:pt x="169685" y="85326"/>
                    </a:lnTo>
                    <a:lnTo>
                      <a:pt x="169685" y="14393"/>
                    </a:lnTo>
                    <a:lnTo>
                      <a:pt x="0" y="14393"/>
                    </a:lnTo>
                    <a:lnTo>
                      <a:pt x="0" y="506177"/>
                    </a:lnTo>
                    <a:lnTo>
                      <a:pt x="169685" y="506177"/>
                    </a:lnTo>
                    <a:lnTo>
                      <a:pt x="169685" y="247342"/>
                    </a:lnTo>
                    <a:cubicBezTo>
                      <a:pt x="169685" y="234883"/>
                      <a:pt x="182145" y="147645"/>
                      <a:pt x="270349" y="147645"/>
                    </a:cubicBezTo>
                    <a:cubicBezTo>
                      <a:pt x="326911" y="147645"/>
                      <a:pt x="358554" y="174476"/>
                      <a:pt x="358554" y="174476"/>
                    </a:cubicBezTo>
                    <a:lnTo>
                      <a:pt x="429487" y="30676"/>
                    </a:lnTo>
                    <a:cubicBezTo>
                      <a:pt x="429487" y="30676"/>
                      <a:pt x="385385" y="0"/>
                      <a:pt x="322121" y="0"/>
                    </a:cubicBezTo>
                    <a:close/>
                  </a:path>
                </a:pathLst>
              </a:custGeom>
              <a:solidFill>
                <a:srgbClr val="C74325"/>
              </a:solidFill>
              <a:ln w="2197"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DCFE3-2429-4E5C-3209-D8C6D65BEE1E}"/>
                  </a:ext>
                </a:extLst>
              </p:cNvPr>
              <p:cNvSpPr/>
              <p:nvPr/>
            </p:nvSpPr>
            <p:spPr>
              <a:xfrm>
                <a:off x="392543" y="1601729"/>
                <a:ext cx="162961" cy="168718"/>
              </a:xfrm>
              <a:custGeom>
                <a:avLst/>
                <a:gdLst>
                  <a:gd name="connsiteX0" fmla="*/ 81481 w 162961"/>
                  <a:gd name="connsiteY0" fmla="*/ 168718 h 168718"/>
                  <a:gd name="connsiteX1" fmla="*/ 162961 w 162961"/>
                  <a:gd name="connsiteY1" fmla="*/ 84359 h 168718"/>
                  <a:gd name="connsiteX2" fmla="*/ 81481 w 162961"/>
                  <a:gd name="connsiteY2" fmla="*/ 0 h 168718"/>
                  <a:gd name="connsiteX3" fmla="*/ 0 w 162961"/>
                  <a:gd name="connsiteY3" fmla="*/ 84359 h 168718"/>
                  <a:gd name="connsiteX4" fmla="*/ 81481 w 162961"/>
                  <a:gd name="connsiteY4" fmla="*/ 168718 h 16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1" h="168718">
                    <a:moveTo>
                      <a:pt x="81481" y="168718"/>
                    </a:moveTo>
                    <a:cubicBezTo>
                      <a:pt x="125583" y="168718"/>
                      <a:pt x="162961" y="130373"/>
                      <a:pt x="162961" y="84359"/>
                    </a:cubicBezTo>
                    <a:cubicBezTo>
                      <a:pt x="162961" y="38345"/>
                      <a:pt x="125583" y="0"/>
                      <a:pt x="81481" y="0"/>
                    </a:cubicBezTo>
                    <a:cubicBezTo>
                      <a:pt x="37378" y="0"/>
                      <a:pt x="0" y="38345"/>
                      <a:pt x="0" y="84359"/>
                    </a:cubicBezTo>
                    <a:cubicBezTo>
                      <a:pt x="0" y="130373"/>
                      <a:pt x="37378" y="168718"/>
                      <a:pt x="81481" y="168718"/>
                    </a:cubicBezTo>
                    <a:close/>
                  </a:path>
                </a:pathLst>
              </a:custGeom>
              <a:solidFill>
                <a:srgbClr val="C74325"/>
              </a:solidFill>
              <a:ln w="2197"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FD0CDA9-0856-3038-4898-E12DCE84250D}"/>
                  </a:ext>
                </a:extLst>
              </p:cNvPr>
              <p:cNvSpPr/>
              <p:nvPr/>
            </p:nvSpPr>
            <p:spPr>
              <a:xfrm>
                <a:off x="-234118" y="1523127"/>
                <a:ext cx="572627" cy="838801"/>
              </a:xfrm>
              <a:custGeom>
                <a:avLst/>
                <a:gdLst>
                  <a:gd name="connsiteX0" fmla="*/ 402964 w 572627"/>
                  <a:gd name="connsiteY0" fmla="*/ 379627 h 838801"/>
                  <a:gd name="connsiteX1" fmla="*/ 241915 w 572627"/>
                  <a:gd name="connsiteY1" fmla="*/ 318275 h 838801"/>
                  <a:gd name="connsiteX2" fmla="*/ 132 w 572627"/>
                  <a:gd name="connsiteY2" fmla="*/ 541028 h 838801"/>
                  <a:gd name="connsiteX3" fmla="*/ 149447 w 572627"/>
                  <a:gd name="connsiteY3" fmla="*/ 541028 h 838801"/>
                  <a:gd name="connsiteX4" fmla="*/ 240464 w 572627"/>
                  <a:gd name="connsiteY4" fmla="*/ 480094 h 838801"/>
                  <a:gd name="connsiteX5" fmla="*/ 338909 w 572627"/>
                  <a:gd name="connsiteY5" fmla="*/ 578539 h 838801"/>
                  <a:gd name="connsiteX6" fmla="*/ 240464 w 572627"/>
                  <a:gd name="connsiteY6" fmla="*/ 676983 h 838801"/>
                  <a:gd name="connsiteX7" fmla="*/ 149447 w 572627"/>
                  <a:gd name="connsiteY7" fmla="*/ 616049 h 838801"/>
                  <a:gd name="connsiteX8" fmla="*/ 0 w 572627"/>
                  <a:gd name="connsiteY8" fmla="*/ 616049 h 838801"/>
                  <a:gd name="connsiteX9" fmla="*/ 241893 w 572627"/>
                  <a:gd name="connsiteY9" fmla="*/ 838802 h 838801"/>
                  <a:gd name="connsiteX10" fmla="*/ 402942 w 572627"/>
                  <a:gd name="connsiteY10" fmla="*/ 768814 h 838801"/>
                  <a:gd name="connsiteX11" fmla="*/ 404854 w 572627"/>
                  <a:gd name="connsiteY11" fmla="*/ 768814 h 838801"/>
                  <a:gd name="connsiteX12" fmla="*/ 404854 w 572627"/>
                  <a:gd name="connsiteY12" fmla="*/ 824409 h 838801"/>
                  <a:gd name="connsiteX13" fmla="*/ 572627 w 572627"/>
                  <a:gd name="connsiteY13" fmla="*/ 824409 h 838801"/>
                  <a:gd name="connsiteX14" fmla="*/ 572627 w 572627"/>
                  <a:gd name="connsiteY14" fmla="*/ 0 h 838801"/>
                  <a:gd name="connsiteX15" fmla="*/ 402942 w 572627"/>
                  <a:gd name="connsiteY15" fmla="*/ 0 h 838801"/>
                  <a:gd name="connsiteX16" fmla="*/ 402942 w 572627"/>
                  <a:gd name="connsiteY16" fmla="*/ 379627 h 83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627" h="838801">
                    <a:moveTo>
                      <a:pt x="402964" y="379627"/>
                    </a:moveTo>
                    <a:cubicBezTo>
                      <a:pt x="362707" y="340315"/>
                      <a:pt x="308057" y="318275"/>
                      <a:pt x="241915" y="318275"/>
                    </a:cubicBezTo>
                    <a:cubicBezTo>
                      <a:pt x="111058" y="318275"/>
                      <a:pt x="16195" y="415226"/>
                      <a:pt x="132" y="541028"/>
                    </a:cubicBezTo>
                    <a:lnTo>
                      <a:pt x="149447" y="541028"/>
                    </a:lnTo>
                    <a:cubicBezTo>
                      <a:pt x="164214" y="505276"/>
                      <a:pt x="199372" y="480094"/>
                      <a:pt x="240464" y="480094"/>
                    </a:cubicBezTo>
                    <a:cubicBezTo>
                      <a:pt x="294829" y="480094"/>
                      <a:pt x="338909" y="524174"/>
                      <a:pt x="338909" y="578539"/>
                    </a:cubicBezTo>
                    <a:cubicBezTo>
                      <a:pt x="338909" y="632903"/>
                      <a:pt x="294829" y="676983"/>
                      <a:pt x="240464" y="676983"/>
                    </a:cubicBezTo>
                    <a:cubicBezTo>
                      <a:pt x="199372" y="676983"/>
                      <a:pt x="164214" y="651801"/>
                      <a:pt x="149447" y="616049"/>
                    </a:cubicBezTo>
                    <a:lnTo>
                      <a:pt x="0" y="616049"/>
                    </a:lnTo>
                    <a:cubicBezTo>
                      <a:pt x="15712" y="742159"/>
                      <a:pt x="110728" y="838802"/>
                      <a:pt x="241893" y="838802"/>
                    </a:cubicBezTo>
                    <a:cubicBezTo>
                      <a:pt x="309002" y="838802"/>
                      <a:pt x="366509" y="809092"/>
                      <a:pt x="402942" y="768814"/>
                    </a:cubicBezTo>
                    <a:lnTo>
                      <a:pt x="404854" y="768814"/>
                    </a:lnTo>
                    <a:lnTo>
                      <a:pt x="404854" y="824409"/>
                    </a:lnTo>
                    <a:lnTo>
                      <a:pt x="572627" y="824409"/>
                    </a:lnTo>
                    <a:lnTo>
                      <a:pt x="572627" y="0"/>
                    </a:lnTo>
                    <a:lnTo>
                      <a:pt x="402942" y="0"/>
                    </a:lnTo>
                    <a:lnTo>
                      <a:pt x="402942" y="379627"/>
                    </a:lnTo>
                    <a:close/>
                  </a:path>
                </a:pathLst>
              </a:custGeom>
              <a:solidFill>
                <a:srgbClr val="C74325"/>
              </a:solidFill>
              <a:ln w="2197"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4EE2D67-DB66-14BB-EFC8-D1525DE6DF99}"/>
                  </a:ext>
                </a:extLst>
              </p:cNvPr>
              <p:cNvSpPr/>
              <p:nvPr/>
            </p:nvSpPr>
            <p:spPr>
              <a:xfrm>
                <a:off x="1125670" y="1841380"/>
                <a:ext cx="422762" cy="520548"/>
              </a:xfrm>
              <a:custGeom>
                <a:avLst/>
                <a:gdLst>
                  <a:gd name="connsiteX0" fmla="*/ 273250 w 422762"/>
                  <a:gd name="connsiteY0" fmla="*/ 195571 h 520548"/>
                  <a:gd name="connsiteX1" fmla="*/ 196560 w 422762"/>
                  <a:gd name="connsiteY1" fmla="*/ 148590 h 520548"/>
                  <a:gd name="connsiteX2" fmla="*/ 249276 w 422762"/>
                  <a:gd name="connsiteY2" fmla="*/ 118881 h 520548"/>
                  <a:gd name="connsiteX3" fmla="*/ 358554 w 422762"/>
                  <a:gd name="connsiteY3" fmla="*/ 149557 h 520548"/>
                  <a:gd name="connsiteX4" fmla="*/ 414149 w 422762"/>
                  <a:gd name="connsiteY4" fmla="*/ 38345 h 520548"/>
                  <a:gd name="connsiteX5" fmla="*/ 249254 w 422762"/>
                  <a:gd name="connsiteY5" fmla="*/ 0 h 520548"/>
                  <a:gd name="connsiteX6" fmla="*/ 34522 w 422762"/>
                  <a:gd name="connsiteY6" fmla="*/ 158171 h 520548"/>
                  <a:gd name="connsiteX7" fmla="*/ 134219 w 422762"/>
                  <a:gd name="connsiteY7" fmla="*/ 292390 h 520548"/>
                  <a:gd name="connsiteX8" fmla="*/ 243497 w 422762"/>
                  <a:gd name="connsiteY8" fmla="*/ 359499 h 520548"/>
                  <a:gd name="connsiteX9" fmla="*/ 190781 w 422762"/>
                  <a:gd name="connsiteY9" fmla="*/ 394965 h 520548"/>
                  <a:gd name="connsiteX10" fmla="*/ 69021 w 422762"/>
                  <a:gd name="connsiteY10" fmla="*/ 338404 h 520548"/>
                  <a:gd name="connsiteX11" fmla="*/ 0 w 422762"/>
                  <a:gd name="connsiteY11" fmla="*/ 454406 h 520548"/>
                  <a:gd name="connsiteX12" fmla="*/ 189814 w 422762"/>
                  <a:gd name="connsiteY12" fmla="*/ 520548 h 520548"/>
                  <a:gd name="connsiteX13" fmla="*/ 422763 w 422762"/>
                  <a:gd name="connsiteY13" fmla="*/ 352797 h 520548"/>
                  <a:gd name="connsiteX14" fmla="*/ 273206 w 422762"/>
                  <a:gd name="connsiteY14" fmla="*/ 195571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762" h="520548">
                    <a:moveTo>
                      <a:pt x="273250" y="195571"/>
                    </a:moveTo>
                    <a:cubicBezTo>
                      <a:pt x="231059" y="182145"/>
                      <a:pt x="196560" y="174476"/>
                      <a:pt x="196560" y="148590"/>
                    </a:cubicBezTo>
                    <a:cubicBezTo>
                      <a:pt x="196560" y="125583"/>
                      <a:pt x="211898" y="118881"/>
                      <a:pt x="249276" y="118881"/>
                    </a:cubicBezTo>
                    <a:cubicBezTo>
                      <a:pt x="301047" y="118881"/>
                      <a:pt x="358554" y="149557"/>
                      <a:pt x="358554" y="149557"/>
                    </a:cubicBezTo>
                    <a:lnTo>
                      <a:pt x="414149" y="38345"/>
                    </a:lnTo>
                    <a:cubicBezTo>
                      <a:pt x="414149" y="38345"/>
                      <a:pt x="344161" y="0"/>
                      <a:pt x="249254" y="0"/>
                    </a:cubicBezTo>
                    <a:cubicBezTo>
                      <a:pt x="119826" y="0"/>
                      <a:pt x="34522" y="57529"/>
                      <a:pt x="34522" y="158171"/>
                    </a:cubicBezTo>
                    <a:cubicBezTo>
                      <a:pt x="34522" y="231982"/>
                      <a:pt x="84381" y="266504"/>
                      <a:pt x="134219" y="292390"/>
                    </a:cubicBezTo>
                    <a:cubicBezTo>
                      <a:pt x="189814" y="321154"/>
                      <a:pt x="243497" y="324033"/>
                      <a:pt x="243497" y="359499"/>
                    </a:cubicBezTo>
                    <a:cubicBezTo>
                      <a:pt x="243497" y="392087"/>
                      <a:pt x="214732" y="394965"/>
                      <a:pt x="190781" y="394965"/>
                    </a:cubicBezTo>
                    <a:cubicBezTo>
                      <a:pt x="136131" y="394965"/>
                      <a:pt x="69021" y="338404"/>
                      <a:pt x="69021" y="338404"/>
                    </a:cubicBezTo>
                    <a:lnTo>
                      <a:pt x="0" y="454406"/>
                    </a:lnTo>
                    <a:cubicBezTo>
                      <a:pt x="0" y="454406"/>
                      <a:pt x="70933" y="520548"/>
                      <a:pt x="189814" y="520548"/>
                    </a:cubicBezTo>
                    <a:cubicBezTo>
                      <a:pt x="290478" y="520548"/>
                      <a:pt x="422763" y="497541"/>
                      <a:pt x="422763" y="352797"/>
                    </a:cubicBezTo>
                    <a:cubicBezTo>
                      <a:pt x="422763" y="252133"/>
                      <a:pt x="338404" y="215721"/>
                      <a:pt x="273206" y="195571"/>
                    </a:cubicBezTo>
                    <a:close/>
                  </a:path>
                </a:pathLst>
              </a:custGeom>
              <a:solidFill>
                <a:srgbClr val="C74325"/>
              </a:solidFill>
              <a:ln w="2197"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F353849-0B01-151F-86F6-A42F10CF8338}"/>
                  </a:ext>
                </a:extLst>
              </p:cNvPr>
              <p:cNvSpPr/>
              <p:nvPr/>
            </p:nvSpPr>
            <p:spPr>
              <a:xfrm>
                <a:off x="385819" y="1843314"/>
                <a:ext cx="172563" cy="504243"/>
              </a:xfrm>
              <a:custGeom>
                <a:avLst/>
                <a:gdLst>
                  <a:gd name="connsiteX0" fmla="*/ 0 w 172563"/>
                  <a:gd name="connsiteY0" fmla="*/ 0 h 504243"/>
                  <a:gd name="connsiteX1" fmla="*/ 172564 w 172563"/>
                  <a:gd name="connsiteY1" fmla="*/ 0 h 504243"/>
                  <a:gd name="connsiteX2" fmla="*/ 172564 w 172563"/>
                  <a:gd name="connsiteY2" fmla="*/ 504243 h 504243"/>
                  <a:gd name="connsiteX3" fmla="*/ 0 w 172563"/>
                  <a:gd name="connsiteY3" fmla="*/ 504243 h 504243"/>
                </a:gdLst>
                <a:ahLst/>
                <a:cxnLst>
                  <a:cxn ang="0">
                    <a:pos x="connsiteX0" y="connsiteY0"/>
                  </a:cxn>
                  <a:cxn ang="0">
                    <a:pos x="connsiteX1" y="connsiteY1"/>
                  </a:cxn>
                  <a:cxn ang="0">
                    <a:pos x="connsiteX2" y="connsiteY2"/>
                  </a:cxn>
                  <a:cxn ang="0">
                    <a:pos x="connsiteX3" y="connsiteY3"/>
                  </a:cxn>
                </a:cxnLst>
                <a:rect l="l" t="t" r="r" b="b"/>
                <a:pathLst>
                  <a:path w="172563" h="504243">
                    <a:moveTo>
                      <a:pt x="0" y="0"/>
                    </a:moveTo>
                    <a:lnTo>
                      <a:pt x="172564" y="0"/>
                    </a:lnTo>
                    <a:lnTo>
                      <a:pt x="172564" y="504243"/>
                    </a:lnTo>
                    <a:lnTo>
                      <a:pt x="0" y="504243"/>
                    </a:lnTo>
                    <a:close/>
                  </a:path>
                </a:pathLst>
              </a:custGeom>
              <a:solidFill>
                <a:srgbClr val="C74325"/>
              </a:solidFill>
              <a:ln w="2197"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6AC45EE-E279-C4A7-58A2-E02A6CFFD1D0}"/>
                  </a:ext>
                </a:extLst>
              </p:cNvPr>
              <p:cNvSpPr/>
              <p:nvPr/>
            </p:nvSpPr>
            <p:spPr>
              <a:xfrm>
                <a:off x="605496" y="1843314"/>
                <a:ext cx="506638" cy="518636"/>
              </a:xfrm>
              <a:custGeom>
                <a:avLst/>
                <a:gdLst>
                  <a:gd name="connsiteX0" fmla="*/ 336953 w 506638"/>
                  <a:gd name="connsiteY0" fmla="*/ 246375 h 518636"/>
                  <a:gd name="connsiteX1" fmla="*/ 253319 w 506638"/>
                  <a:gd name="connsiteY1" fmla="*/ 380572 h 518636"/>
                  <a:gd name="connsiteX2" fmla="*/ 169685 w 506638"/>
                  <a:gd name="connsiteY2" fmla="*/ 246375 h 518636"/>
                  <a:gd name="connsiteX3" fmla="*/ 169685 w 506638"/>
                  <a:gd name="connsiteY3" fmla="*/ 0 h 518636"/>
                  <a:gd name="connsiteX4" fmla="*/ 0 w 506638"/>
                  <a:gd name="connsiteY4" fmla="*/ 0 h 518636"/>
                  <a:gd name="connsiteX5" fmla="*/ 0 w 506638"/>
                  <a:gd name="connsiteY5" fmla="*/ 287599 h 518636"/>
                  <a:gd name="connsiteX6" fmla="*/ 253319 w 506638"/>
                  <a:gd name="connsiteY6" fmla="*/ 518637 h 518636"/>
                  <a:gd name="connsiteX7" fmla="*/ 506639 w 506638"/>
                  <a:gd name="connsiteY7" fmla="*/ 287599 h 518636"/>
                  <a:gd name="connsiteX8" fmla="*/ 506639 w 506638"/>
                  <a:gd name="connsiteY8" fmla="*/ 0 h 518636"/>
                  <a:gd name="connsiteX9" fmla="*/ 336953 w 506638"/>
                  <a:gd name="connsiteY9" fmla="*/ 0 h 518636"/>
                  <a:gd name="connsiteX10" fmla="*/ 336953 w 506638"/>
                  <a:gd name="connsiteY10" fmla="*/ 246375 h 5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38" h="518636">
                    <a:moveTo>
                      <a:pt x="336953" y="246375"/>
                    </a:moveTo>
                    <a:cubicBezTo>
                      <a:pt x="336953" y="343194"/>
                      <a:pt x="324252" y="380572"/>
                      <a:pt x="253319" y="380572"/>
                    </a:cubicBezTo>
                    <a:cubicBezTo>
                      <a:pt x="182386" y="380572"/>
                      <a:pt x="169685" y="343194"/>
                      <a:pt x="169685" y="246375"/>
                    </a:cubicBezTo>
                    <a:lnTo>
                      <a:pt x="169685" y="0"/>
                    </a:lnTo>
                    <a:lnTo>
                      <a:pt x="0" y="0"/>
                    </a:lnTo>
                    <a:lnTo>
                      <a:pt x="0" y="287599"/>
                    </a:lnTo>
                    <a:cubicBezTo>
                      <a:pt x="0" y="452494"/>
                      <a:pt x="69263" y="518637"/>
                      <a:pt x="253319" y="518637"/>
                    </a:cubicBezTo>
                    <a:cubicBezTo>
                      <a:pt x="437376" y="518637"/>
                      <a:pt x="506639" y="452494"/>
                      <a:pt x="506639" y="287599"/>
                    </a:cubicBezTo>
                    <a:lnTo>
                      <a:pt x="506639" y="0"/>
                    </a:lnTo>
                    <a:lnTo>
                      <a:pt x="336953" y="0"/>
                    </a:lnTo>
                    <a:lnTo>
                      <a:pt x="336953" y="246375"/>
                    </a:lnTo>
                    <a:close/>
                  </a:path>
                </a:pathLst>
              </a:custGeom>
              <a:solidFill>
                <a:srgbClr val="C74325"/>
              </a:solidFill>
              <a:ln w="2197" cap="flat">
                <a:noFill/>
                <a:prstDash val="solid"/>
                <a:miter/>
              </a:ln>
            </p:spPr>
            <p:txBody>
              <a:bodyPr rtlCol="0" anchor="ctr"/>
              <a:lstStyle/>
              <a:p>
                <a:endParaRPr lang="en-US"/>
              </a:p>
            </p:txBody>
          </p:sp>
        </p:grpSp>
      </p:grpSp>
      <p:grpSp>
        <p:nvGrpSpPr>
          <p:cNvPr id="58" name="Graphic 13">
            <a:extLst>
              <a:ext uri="{FF2B5EF4-FFF2-40B4-BE49-F238E27FC236}">
                <a16:creationId xmlns:a16="http://schemas.microsoft.com/office/drawing/2014/main" id="{A4DEF6AE-3709-3628-ADD5-C2E11038BC72}"/>
              </a:ext>
            </a:extLst>
          </p:cNvPr>
          <p:cNvGrpSpPr/>
          <p:nvPr/>
        </p:nvGrpSpPr>
        <p:grpSpPr>
          <a:xfrm>
            <a:off x="759973" y="3934592"/>
            <a:ext cx="1824801" cy="554092"/>
            <a:chOff x="-2220563" y="2708154"/>
            <a:chExt cx="3866115" cy="1173928"/>
          </a:xfrm>
          <a:solidFill>
            <a:srgbClr val="C74325"/>
          </a:solidFill>
        </p:grpSpPr>
        <p:sp>
          <p:nvSpPr>
            <p:cNvPr id="59" name="Freeform: Shape 58">
              <a:extLst>
                <a:ext uri="{FF2B5EF4-FFF2-40B4-BE49-F238E27FC236}">
                  <a16:creationId xmlns:a16="http://schemas.microsoft.com/office/drawing/2014/main" id="{EA069F3B-841D-B9F5-A155-508031F3BD19}"/>
                </a:ext>
              </a:extLst>
            </p:cNvPr>
            <p:cNvSpPr/>
            <p:nvPr/>
          </p:nvSpPr>
          <p:spPr>
            <a:xfrm>
              <a:off x="-1656571" y="3153597"/>
              <a:ext cx="804965" cy="728484"/>
            </a:xfrm>
            <a:custGeom>
              <a:avLst/>
              <a:gdLst>
                <a:gd name="connsiteX0" fmla="*/ 467462 w 804965"/>
                <a:gd name="connsiteY0" fmla="*/ 416721 h 728484"/>
                <a:gd name="connsiteX1" fmla="*/ 340087 w 804965"/>
                <a:gd name="connsiteY1" fmla="*/ 501996 h 728484"/>
                <a:gd name="connsiteX2" fmla="*/ 202318 w 804965"/>
                <a:gd name="connsiteY2" fmla="*/ 364227 h 728484"/>
                <a:gd name="connsiteX3" fmla="*/ 340087 w 804965"/>
                <a:gd name="connsiteY3" fmla="*/ 226458 h 728484"/>
                <a:gd name="connsiteX4" fmla="*/ 467462 w 804965"/>
                <a:gd name="connsiteY4" fmla="*/ 311733 h 728484"/>
                <a:gd name="connsiteX5" fmla="*/ 804965 w 804965"/>
                <a:gd name="connsiteY5" fmla="*/ 311733 h 728484"/>
                <a:gd name="connsiteX6" fmla="*/ 804965 w 804965"/>
                <a:gd name="connsiteY6" fmla="*/ 20112 h 728484"/>
                <a:gd name="connsiteX7" fmla="*/ 567498 w 804965"/>
                <a:gd name="connsiteY7" fmla="*/ 20112 h 728484"/>
                <a:gd name="connsiteX8" fmla="*/ 567498 w 804965"/>
                <a:gd name="connsiteY8" fmla="*/ 85860 h 728484"/>
                <a:gd name="connsiteX9" fmla="*/ 342116 w 804965"/>
                <a:gd name="connsiteY9" fmla="*/ 0 h 728484"/>
                <a:gd name="connsiteX10" fmla="*/ 0 w 804965"/>
                <a:gd name="connsiteY10" fmla="*/ 364904 h 728484"/>
                <a:gd name="connsiteX11" fmla="*/ 342116 w 804965"/>
                <a:gd name="connsiteY11" fmla="*/ 728485 h 728484"/>
                <a:gd name="connsiteX12" fmla="*/ 567498 w 804965"/>
                <a:gd name="connsiteY12" fmla="*/ 630540 h 728484"/>
                <a:gd name="connsiteX13" fmla="*/ 570173 w 804965"/>
                <a:gd name="connsiteY13" fmla="*/ 630540 h 728484"/>
                <a:gd name="connsiteX14" fmla="*/ 570173 w 804965"/>
                <a:gd name="connsiteY14" fmla="*/ 708342 h 728484"/>
                <a:gd name="connsiteX15" fmla="*/ 804935 w 804965"/>
                <a:gd name="connsiteY15" fmla="*/ 708342 h 728484"/>
                <a:gd name="connsiteX16" fmla="*/ 804935 w 804965"/>
                <a:gd name="connsiteY16" fmla="*/ 416752 h 728484"/>
                <a:gd name="connsiteX17" fmla="*/ 467431 w 804965"/>
                <a:gd name="connsiteY17" fmla="*/ 416752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965" h="728484">
                  <a:moveTo>
                    <a:pt x="467462" y="416721"/>
                  </a:moveTo>
                  <a:cubicBezTo>
                    <a:pt x="446796" y="466754"/>
                    <a:pt x="397593" y="501996"/>
                    <a:pt x="340087" y="501996"/>
                  </a:cubicBezTo>
                  <a:cubicBezTo>
                    <a:pt x="264006" y="501996"/>
                    <a:pt x="202318" y="440308"/>
                    <a:pt x="202318" y="364227"/>
                  </a:cubicBezTo>
                  <a:cubicBezTo>
                    <a:pt x="202318" y="288146"/>
                    <a:pt x="264006" y="226458"/>
                    <a:pt x="340087" y="226458"/>
                  </a:cubicBezTo>
                  <a:cubicBezTo>
                    <a:pt x="397593" y="226458"/>
                    <a:pt x="446796" y="261700"/>
                    <a:pt x="467462" y="311733"/>
                  </a:cubicBezTo>
                  <a:lnTo>
                    <a:pt x="804965" y="311733"/>
                  </a:lnTo>
                  <a:lnTo>
                    <a:pt x="804965" y="20112"/>
                  </a:lnTo>
                  <a:lnTo>
                    <a:pt x="567498" y="20112"/>
                  </a:lnTo>
                  <a:lnTo>
                    <a:pt x="567498" y="85860"/>
                  </a:lnTo>
                  <a:cubicBezTo>
                    <a:pt x="511160" y="30844"/>
                    <a:pt x="434680" y="0"/>
                    <a:pt x="342116" y="0"/>
                  </a:cubicBezTo>
                  <a:cubicBezTo>
                    <a:pt x="140875" y="0"/>
                    <a:pt x="0" y="163662"/>
                    <a:pt x="0" y="364904"/>
                  </a:cubicBezTo>
                  <a:cubicBezTo>
                    <a:pt x="0" y="566145"/>
                    <a:pt x="140875" y="728485"/>
                    <a:pt x="342116" y="728485"/>
                  </a:cubicBezTo>
                  <a:cubicBezTo>
                    <a:pt x="436033" y="728485"/>
                    <a:pt x="516511" y="686908"/>
                    <a:pt x="567498" y="630540"/>
                  </a:cubicBezTo>
                  <a:lnTo>
                    <a:pt x="570173" y="630540"/>
                  </a:lnTo>
                  <a:lnTo>
                    <a:pt x="570173" y="708342"/>
                  </a:lnTo>
                  <a:lnTo>
                    <a:pt x="804935" y="708342"/>
                  </a:lnTo>
                  <a:lnTo>
                    <a:pt x="804935" y="416752"/>
                  </a:lnTo>
                  <a:lnTo>
                    <a:pt x="467431" y="416752"/>
                  </a:lnTo>
                  <a:close/>
                </a:path>
              </a:pathLst>
            </a:custGeom>
            <a:solidFill>
              <a:srgbClr val="C74325"/>
            </a:solidFill>
            <a:ln w="30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C050420-6AFF-F864-16E4-DD5D438B1D1B}"/>
                </a:ext>
              </a:extLst>
            </p:cNvPr>
            <p:cNvSpPr/>
            <p:nvPr/>
          </p:nvSpPr>
          <p:spPr>
            <a:xfrm>
              <a:off x="-2220563" y="3153566"/>
              <a:ext cx="601048" cy="708372"/>
            </a:xfrm>
            <a:custGeom>
              <a:avLst/>
              <a:gdLst>
                <a:gd name="connsiteX0" fmla="*/ 450763 w 601048"/>
                <a:gd name="connsiteY0" fmla="*/ 0 h 708372"/>
                <a:gd name="connsiteX1" fmla="*/ 240143 w 601048"/>
                <a:gd name="connsiteY1" fmla="*/ 119410 h 708372"/>
                <a:gd name="connsiteX2" fmla="*/ 237467 w 601048"/>
                <a:gd name="connsiteY2" fmla="*/ 119410 h 708372"/>
                <a:gd name="connsiteX3" fmla="*/ 237467 w 601048"/>
                <a:gd name="connsiteY3" fmla="*/ 20143 h 708372"/>
                <a:gd name="connsiteX4" fmla="*/ 0 w 601048"/>
                <a:gd name="connsiteY4" fmla="*/ 20143 h 708372"/>
                <a:gd name="connsiteX5" fmla="*/ 0 w 601048"/>
                <a:gd name="connsiteY5" fmla="*/ 708373 h 708372"/>
                <a:gd name="connsiteX6" fmla="*/ 237467 w 601048"/>
                <a:gd name="connsiteY6" fmla="*/ 708373 h 708372"/>
                <a:gd name="connsiteX7" fmla="*/ 237467 w 601048"/>
                <a:gd name="connsiteY7" fmla="*/ 346145 h 708372"/>
                <a:gd name="connsiteX8" fmla="*/ 378342 w 601048"/>
                <a:gd name="connsiteY8" fmla="*/ 206623 h 708372"/>
                <a:gd name="connsiteX9" fmla="*/ 501781 w 601048"/>
                <a:gd name="connsiteY9" fmla="*/ 244171 h 708372"/>
                <a:gd name="connsiteX10" fmla="*/ 601049 w 601048"/>
                <a:gd name="connsiteY10" fmla="*/ 42930 h 708372"/>
                <a:gd name="connsiteX11" fmla="*/ 450794 w 601048"/>
                <a:gd name="connsiteY11" fmla="*/ 0 h 7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48" h="708372">
                  <a:moveTo>
                    <a:pt x="450763" y="0"/>
                  </a:moveTo>
                  <a:cubicBezTo>
                    <a:pt x="315270" y="0"/>
                    <a:pt x="240143" y="119410"/>
                    <a:pt x="240143" y="119410"/>
                  </a:cubicBezTo>
                  <a:lnTo>
                    <a:pt x="237467" y="119410"/>
                  </a:lnTo>
                  <a:lnTo>
                    <a:pt x="237467" y="20143"/>
                  </a:lnTo>
                  <a:lnTo>
                    <a:pt x="0" y="20143"/>
                  </a:lnTo>
                  <a:lnTo>
                    <a:pt x="0" y="708373"/>
                  </a:lnTo>
                  <a:lnTo>
                    <a:pt x="237467" y="708373"/>
                  </a:lnTo>
                  <a:lnTo>
                    <a:pt x="237467" y="346145"/>
                  </a:lnTo>
                  <a:cubicBezTo>
                    <a:pt x="237467" y="328708"/>
                    <a:pt x="254904" y="206623"/>
                    <a:pt x="378342" y="206623"/>
                  </a:cubicBezTo>
                  <a:cubicBezTo>
                    <a:pt x="457498" y="206623"/>
                    <a:pt x="501781" y="244171"/>
                    <a:pt x="501781" y="244171"/>
                  </a:cubicBezTo>
                  <a:lnTo>
                    <a:pt x="601049" y="42930"/>
                  </a:lnTo>
                  <a:cubicBezTo>
                    <a:pt x="601049" y="42930"/>
                    <a:pt x="539329" y="0"/>
                    <a:pt x="450794" y="0"/>
                  </a:cubicBezTo>
                  <a:close/>
                </a:path>
              </a:pathLst>
            </a:custGeom>
            <a:solidFill>
              <a:srgbClr val="C74325"/>
            </a:solidFill>
            <a:ln w="30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3A7F4EF-9F50-0FA7-1F82-3B27A9848112}"/>
                </a:ext>
              </a:extLst>
            </p:cNvPr>
            <p:cNvSpPr/>
            <p:nvPr/>
          </p:nvSpPr>
          <p:spPr>
            <a:xfrm>
              <a:off x="27932" y="2818154"/>
              <a:ext cx="228057" cy="236114"/>
            </a:xfrm>
            <a:custGeom>
              <a:avLst/>
              <a:gdLst>
                <a:gd name="connsiteX0" fmla="*/ 114028 w 228057"/>
                <a:gd name="connsiteY0" fmla="*/ 236114 h 236114"/>
                <a:gd name="connsiteX1" fmla="*/ 228057 w 228057"/>
                <a:gd name="connsiteY1" fmla="*/ 118057 h 236114"/>
                <a:gd name="connsiteX2" fmla="*/ 114028 w 228057"/>
                <a:gd name="connsiteY2" fmla="*/ 0 h 236114"/>
                <a:gd name="connsiteX3" fmla="*/ 0 w 228057"/>
                <a:gd name="connsiteY3" fmla="*/ 118057 h 236114"/>
                <a:gd name="connsiteX4" fmla="*/ 114028 w 228057"/>
                <a:gd name="connsiteY4" fmla="*/ 236114 h 23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57" h="236114">
                  <a:moveTo>
                    <a:pt x="114028" y="236114"/>
                  </a:moveTo>
                  <a:cubicBezTo>
                    <a:pt x="175748" y="236114"/>
                    <a:pt x="228057" y="182452"/>
                    <a:pt x="228057" y="118057"/>
                  </a:cubicBezTo>
                  <a:cubicBezTo>
                    <a:pt x="228057" y="53662"/>
                    <a:pt x="175748" y="0"/>
                    <a:pt x="114028" y="0"/>
                  </a:cubicBezTo>
                  <a:cubicBezTo>
                    <a:pt x="52309" y="0"/>
                    <a:pt x="0" y="53662"/>
                    <a:pt x="0" y="118057"/>
                  </a:cubicBezTo>
                  <a:cubicBezTo>
                    <a:pt x="0" y="182452"/>
                    <a:pt x="52309" y="236114"/>
                    <a:pt x="114028" y="236114"/>
                  </a:cubicBezTo>
                  <a:close/>
                </a:path>
              </a:pathLst>
            </a:custGeom>
            <a:solidFill>
              <a:srgbClr val="C74325"/>
            </a:solidFill>
            <a:ln w="30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CA49C8C-0ECF-E4F4-607D-F7825245DA87}"/>
                </a:ext>
              </a:extLst>
            </p:cNvPr>
            <p:cNvSpPr/>
            <p:nvPr/>
          </p:nvSpPr>
          <p:spPr>
            <a:xfrm>
              <a:off x="-849053" y="2708154"/>
              <a:ext cx="801367" cy="1173866"/>
            </a:xfrm>
            <a:custGeom>
              <a:avLst/>
              <a:gdLst>
                <a:gd name="connsiteX0" fmla="*/ 563931 w 801367"/>
                <a:gd name="connsiteY0" fmla="*/ 531272 h 1173866"/>
                <a:gd name="connsiteX1" fmla="*/ 338549 w 801367"/>
                <a:gd name="connsiteY1" fmla="*/ 445412 h 1173866"/>
                <a:gd name="connsiteX2" fmla="*/ 185 w 801367"/>
                <a:gd name="connsiteY2" fmla="*/ 757146 h 1173866"/>
                <a:gd name="connsiteX3" fmla="*/ 209144 w 801367"/>
                <a:gd name="connsiteY3" fmla="*/ 757146 h 1173866"/>
                <a:gd name="connsiteX4" fmla="*/ 336520 w 801367"/>
                <a:gd name="connsiteY4" fmla="*/ 671870 h 1173866"/>
                <a:gd name="connsiteX5" fmla="*/ 474289 w 801367"/>
                <a:gd name="connsiteY5" fmla="*/ 809639 h 1173866"/>
                <a:gd name="connsiteX6" fmla="*/ 336520 w 801367"/>
                <a:gd name="connsiteY6" fmla="*/ 947409 h 1173866"/>
                <a:gd name="connsiteX7" fmla="*/ 209144 w 801367"/>
                <a:gd name="connsiteY7" fmla="*/ 862133 h 1173866"/>
                <a:gd name="connsiteX8" fmla="*/ 0 w 801367"/>
                <a:gd name="connsiteY8" fmla="*/ 862133 h 1173866"/>
                <a:gd name="connsiteX9" fmla="*/ 338518 w 801367"/>
                <a:gd name="connsiteY9" fmla="*/ 1173867 h 1173866"/>
                <a:gd name="connsiteX10" fmla="*/ 563900 w 801367"/>
                <a:gd name="connsiteY10" fmla="*/ 1075921 h 1173866"/>
                <a:gd name="connsiteX11" fmla="*/ 566576 w 801367"/>
                <a:gd name="connsiteY11" fmla="*/ 1075921 h 1173866"/>
                <a:gd name="connsiteX12" fmla="*/ 566576 w 801367"/>
                <a:gd name="connsiteY12" fmla="*/ 1153724 h 1173866"/>
                <a:gd name="connsiteX13" fmla="*/ 801367 w 801367"/>
                <a:gd name="connsiteY13" fmla="*/ 1153724 h 1173866"/>
                <a:gd name="connsiteX14" fmla="*/ 801367 w 801367"/>
                <a:gd name="connsiteY14" fmla="*/ 0 h 1173866"/>
                <a:gd name="connsiteX15" fmla="*/ 563900 w 801367"/>
                <a:gd name="connsiteY15" fmla="*/ 0 h 1173866"/>
                <a:gd name="connsiteX16" fmla="*/ 563900 w 801367"/>
                <a:gd name="connsiteY16" fmla="*/ 531272 h 117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1367" h="1173866">
                  <a:moveTo>
                    <a:pt x="563931" y="531272"/>
                  </a:moveTo>
                  <a:cubicBezTo>
                    <a:pt x="507593" y="476257"/>
                    <a:pt x="431113" y="445412"/>
                    <a:pt x="338549" y="445412"/>
                  </a:cubicBezTo>
                  <a:cubicBezTo>
                    <a:pt x="155421" y="445412"/>
                    <a:pt x="22664" y="581090"/>
                    <a:pt x="185" y="757146"/>
                  </a:cubicBezTo>
                  <a:lnTo>
                    <a:pt x="209144" y="757146"/>
                  </a:lnTo>
                  <a:cubicBezTo>
                    <a:pt x="229810" y="707112"/>
                    <a:pt x="279013" y="671870"/>
                    <a:pt x="336520" y="671870"/>
                  </a:cubicBezTo>
                  <a:cubicBezTo>
                    <a:pt x="412600" y="671870"/>
                    <a:pt x="474289" y="733559"/>
                    <a:pt x="474289" y="809639"/>
                  </a:cubicBezTo>
                  <a:cubicBezTo>
                    <a:pt x="474289" y="885720"/>
                    <a:pt x="412600" y="947409"/>
                    <a:pt x="336520" y="947409"/>
                  </a:cubicBezTo>
                  <a:cubicBezTo>
                    <a:pt x="279013" y="947409"/>
                    <a:pt x="229810" y="912167"/>
                    <a:pt x="209144" y="862133"/>
                  </a:cubicBezTo>
                  <a:lnTo>
                    <a:pt x="0" y="862133"/>
                  </a:lnTo>
                  <a:cubicBezTo>
                    <a:pt x="21988" y="1038619"/>
                    <a:pt x="154959" y="1173867"/>
                    <a:pt x="338518" y="1173867"/>
                  </a:cubicBezTo>
                  <a:cubicBezTo>
                    <a:pt x="432435" y="1173867"/>
                    <a:pt x="512913" y="1132290"/>
                    <a:pt x="563900" y="1075921"/>
                  </a:cubicBezTo>
                  <a:lnTo>
                    <a:pt x="566576" y="1075921"/>
                  </a:lnTo>
                  <a:lnTo>
                    <a:pt x="566576" y="1153724"/>
                  </a:lnTo>
                  <a:lnTo>
                    <a:pt x="801367" y="1153724"/>
                  </a:lnTo>
                  <a:lnTo>
                    <a:pt x="801367" y="0"/>
                  </a:lnTo>
                  <a:lnTo>
                    <a:pt x="563900" y="0"/>
                  </a:lnTo>
                  <a:lnTo>
                    <a:pt x="563900" y="531272"/>
                  </a:lnTo>
                  <a:close/>
                </a:path>
              </a:pathLst>
            </a:custGeom>
            <a:solidFill>
              <a:srgbClr val="C74325"/>
            </a:solidFill>
            <a:ln w="307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ECAAC95-0358-A995-5135-24CE44D1A8A5}"/>
                </a:ext>
              </a:extLst>
            </p:cNvPr>
            <p:cNvSpPr/>
            <p:nvPr/>
          </p:nvSpPr>
          <p:spPr>
            <a:xfrm>
              <a:off x="1053913" y="3153535"/>
              <a:ext cx="591638" cy="728484"/>
            </a:xfrm>
            <a:custGeom>
              <a:avLst/>
              <a:gdLst>
                <a:gd name="connsiteX0" fmla="*/ 382402 w 591638"/>
                <a:gd name="connsiteY0" fmla="*/ 273693 h 728484"/>
                <a:gd name="connsiteX1" fmla="*/ 275077 w 591638"/>
                <a:gd name="connsiteY1" fmla="*/ 207945 h 728484"/>
                <a:gd name="connsiteX2" fmla="*/ 348851 w 591638"/>
                <a:gd name="connsiteY2" fmla="*/ 166369 h 728484"/>
                <a:gd name="connsiteX3" fmla="*/ 501781 w 591638"/>
                <a:gd name="connsiteY3" fmla="*/ 209298 h 728484"/>
                <a:gd name="connsiteX4" fmla="*/ 579584 w 591638"/>
                <a:gd name="connsiteY4" fmla="*/ 53662 h 728484"/>
                <a:gd name="connsiteX5" fmla="*/ 348820 w 591638"/>
                <a:gd name="connsiteY5" fmla="*/ 0 h 728484"/>
                <a:gd name="connsiteX6" fmla="*/ 48311 w 591638"/>
                <a:gd name="connsiteY6" fmla="*/ 221353 h 728484"/>
                <a:gd name="connsiteX7" fmla="*/ 187833 w 591638"/>
                <a:gd name="connsiteY7" fmla="*/ 409187 h 728484"/>
                <a:gd name="connsiteX8" fmla="*/ 340763 w 591638"/>
                <a:gd name="connsiteY8" fmla="*/ 503103 h 728484"/>
                <a:gd name="connsiteX9" fmla="*/ 266989 w 591638"/>
                <a:gd name="connsiteY9" fmla="*/ 552737 h 728484"/>
                <a:gd name="connsiteX10" fmla="*/ 96592 w 591638"/>
                <a:gd name="connsiteY10" fmla="*/ 473581 h 728484"/>
                <a:gd name="connsiteX11" fmla="*/ 0 w 591638"/>
                <a:gd name="connsiteY11" fmla="*/ 635921 h 728484"/>
                <a:gd name="connsiteX12" fmla="*/ 265636 w 591638"/>
                <a:gd name="connsiteY12" fmla="*/ 728485 h 728484"/>
                <a:gd name="connsiteX13" fmla="*/ 591639 w 591638"/>
                <a:gd name="connsiteY13" fmla="*/ 493724 h 728484"/>
                <a:gd name="connsiteX14" fmla="*/ 382340 w 591638"/>
                <a:gd name="connsiteY14" fmla="*/ 273693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638" h="728484">
                  <a:moveTo>
                    <a:pt x="382402" y="273693"/>
                  </a:moveTo>
                  <a:cubicBezTo>
                    <a:pt x="323358" y="254904"/>
                    <a:pt x="275077" y="244171"/>
                    <a:pt x="275077" y="207945"/>
                  </a:cubicBezTo>
                  <a:cubicBezTo>
                    <a:pt x="275077" y="175748"/>
                    <a:pt x="296542" y="166369"/>
                    <a:pt x="348851" y="166369"/>
                  </a:cubicBezTo>
                  <a:cubicBezTo>
                    <a:pt x="421303" y="166369"/>
                    <a:pt x="501781" y="209298"/>
                    <a:pt x="501781" y="209298"/>
                  </a:cubicBezTo>
                  <a:lnTo>
                    <a:pt x="579584" y="53662"/>
                  </a:lnTo>
                  <a:cubicBezTo>
                    <a:pt x="579584" y="53662"/>
                    <a:pt x="481638" y="0"/>
                    <a:pt x="348820" y="0"/>
                  </a:cubicBezTo>
                  <a:cubicBezTo>
                    <a:pt x="167691" y="0"/>
                    <a:pt x="48311" y="80509"/>
                    <a:pt x="48311" y="221353"/>
                  </a:cubicBezTo>
                  <a:cubicBezTo>
                    <a:pt x="48311" y="324649"/>
                    <a:pt x="118088" y="372961"/>
                    <a:pt x="187833" y="409187"/>
                  </a:cubicBezTo>
                  <a:cubicBezTo>
                    <a:pt x="265636" y="449441"/>
                    <a:pt x="340763" y="453470"/>
                    <a:pt x="340763" y="503103"/>
                  </a:cubicBezTo>
                  <a:cubicBezTo>
                    <a:pt x="340763" y="548708"/>
                    <a:pt x="300509" y="552737"/>
                    <a:pt x="266989" y="552737"/>
                  </a:cubicBezTo>
                  <a:cubicBezTo>
                    <a:pt x="190509" y="552737"/>
                    <a:pt x="96592" y="473581"/>
                    <a:pt x="96592" y="473581"/>
                  </a:cubicBezTo>
                  <a:lnTo>
                    <a:pt x="0" y="635921"/>
                  </a:lnTo>
                  <a:cubicBezTo>
                    <a:pt x="0" y="635921"/>
                    <a:pt x="99268" y="728485"/>
                    <a:pt x="265636" y="728485"/>
                  </a:cubicBezTo>
                  <a:cubicBezTo>
                    <a:pt x="406511" y="728485"/>
                    <a:pt x="591639" y="696287"/>
                    <a:pt x="591639" y="493724"/>
                  </a:cubicBezTo>
                  <a:cubicBezTo>
                    <a:pt x="591639" y="352849"/>
                    <a:pt x="473581" y="301893"/>
                    <a:pt x="382340" y="273693"/>
                  </a:cubicBezTo>
                  <a:close/>
                </a:path>
              </a:pathLst>
            </a:custGeom>
            <a:solidFill>
              <a:srgbClr val="C74325"/>
            </a:solidFill>
            <a:ln w="30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32166F-4747-30CE-18FF-3852D347D027}"/>
                </a:ext>
              </a:extLst>
            </p:cNvPr>
            <p:cNvSpPr/>
            <p:nvPr/>
          </p:nvSpPr>
          <p:spPr>
            <a:xfrm>
              <a:off x="18522" y="3156241"/>
              <a:ext cx="241495" cy="705666"/>
            </a:xfrm>
            <a:custGeom>
              <a:avLst/>
              <a:gdLst>
                <a:gd name="connsiteX0" fmla="*/ 0 w 241495"/>
                <a:gd name="connsiteY0" fmla="*/ 0 h 705666"/>
                <a:gd name="connsiteX1" fmla="*/ 241496 w 241495"/>
                <a:gd name="connsiteY1" fmla="*/ 0 h 705666"/>
                <a:gd name="connsiteX2" fmla="*/ 241496 w 241495"/>
                <a:gd name="connsiteY2" fmla="*/ 705667 h 705666"/>
                <a:gd name="connsiteX3" fmla="*/ 0 w 241495"/>
                <a:gd name="connsiteY3" fmla="*/ 705667 h 705666"/>
              </a:gdLst>
              <a:ahLst/>
              <a:cxnLst>
                <a:cxn ang="0">
                  <a:pos x="connsiteX0" y="connsiteY0"/>
                </a:cxn>
                <a:cxn ang="0">
                  <a:pos x="connsiteX1" y="connsiteY1"/>
                </a:cxn>
                <a:cxn ang="0">
                  <a:pos x="connsiteX2" y="connsiteY2"/>
                </a:cxn>
                <a:cxn ang="0">
                  <a:pos x="connsiteX3" y="connsiteY3"/>
                </a:cxn>
              </a:cxnLst>
              <a:rect l="l" t="t" r="r" b="b"/>
              <a:pathLst>
                <a:path w="241495" h="705666">
                  <a:moveTo>
                    <a:pt x="0" y="0"/>
                  </a:moveTo>
                  <a:lnTo>
                    <a:pt x="241496" y="0"/>
                  </a:lnTo>
                  <a:lnTo>
                    <a:pt x="241496" y="705667"/>
                  </a:lnTo>
                  <a:lnTo>
                    <a:pt x="0" y="705667"/>
                  </a:lnTo>
                  <a:close/>
                </a:path>
              </a:pathLst>
            </a:custGeom>
            <a:solidFill>
              <a:srgbClr val="C74325"/>
            </a:solidFill>
            <a:ln w="30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F309C4-D5BF-9493-6F25-F5BA6BF1574D}"/>
                </a:ext>
              </a:extLst>
            </p:cNvPr>
            <p:cNvSpPr/>
            <p:nvPr/>
          </p:nvSpPr>
          <p:spPr>
            <a:xfrm>
              <a:off x="325951" y="3156241"/>
              <a:ext cx="709018" cy="725809"/>
            </a:xfrm>
            <a:custGeom>
              <a:avLst/>
              <a:gdLst>
                <a:gd name="connsiteX0" fmla="*/ 471552 w 709018"/>
                <a:gd name="connsiteY0" fmla="*/ 344792 h 725809"/>
                <a:gd name="connsiteX1" fmla="*/ 354509 w 709018"/>
                <a:gd name="connsiteY1" fmla="*/ 532594 h 725809"/>
                <a:gd name="connsiteX2" fmla="*/ 237467 w 709018"/>
                <a:gd name="connsiteY2" fmla="*/ 344792 h 725809"/>
                <a:gd name="connsiteX3" fmla="*/ 237467 w 709018"/>
                <a:gd name="connsiteY3" fmla="*/ 0 h 725809"/>
                <a:gd name="connsiteX4" fmla="*/ 0 w 709018"/>
                <a:gd name="connsiteY4" fmla="*/ 0 h 725809"/>
                <a:gd name="connsiteX5" fmla="*/ 0 w 709018"/>
                <a:gd name="connsiteY5" fmla="*/ 402483 h 725809"/>
                <a:gd name="connsiteX6" fmla="*/ 354509 w 709018"/>
                <a:gd name="connsiteY6" fmla="*/ 725810 h 725809"/>
                <a:gd name="connsiteX7" fmla="*/ 709019 w 709018"/>
                <a:gd name="connsiteY7" fmla="*/ 402483 h 725809"/>
                <a:gd name="connsiteX8" fmla="*/ 709019 w 709018"/>
                <a:gd name="connsiteY8" fmla="*/ 0 h 725809"/>
                <a:gd name="connsiteX9" fmla="*/ 471552 w 709018"/>
                <a:gd name="connsiteY9" fmla="*/ 0 h 725809"/>
                <a:gd name="connsiteX10" fmla="*/ 471552 w 709018"/>
                <a:gd name="connsiteY10" fmla="*/ 344792 h 72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018" h="725809">
                  <a:moveTo>
                    <a:pt x="471552" y="344792"/>
                  </a:moveTo>
                  <a:cubicBezTo>
                    <a:pt x="471552" y="480285"/>
                    <a:pt x="453777" y="532594"/>
                    <a:pt x="354509" y="532594"/>
                  </a:cubicBezTo>
                  <a:cubicBezTo>
                    <a:pt x="255242" y="532594"/>
                    <a:pt x="237467" y="480285"/>
                    <a:pt x="237467" y="344792"/>
                  </a:cubicBezTo>
                  <a:lnTo>
                    <a:pt x="237467" y="0"/>
                  </a:lnTo>
                  <a:lnTo>
                    <a:pt x="0" y="0"/>
                  </a:lnTo>
                  <a:lnTo>
                    <a:pt x="0" y="402483"/>
                  </a:lnTo>
                  <a:cubicBezTo>
                    <a:pt x="0" y="633246"/>
                    <a:pt x="96930" y="725810"/>
                    <a:pt x="354509" y="725810"/>
                  </a:cubicBezTo>
                  <a:cubicBezTo>
                    <a:pt x="612088" y="725810"/>
                    <a:pt x="709019" y="633246"/>
                    <a:pt x="709019" y="402483"/>
                  </a:cubicBezTo>
                  <a:lnTo>
                    <a:pt x="709019" y="0"/>
                  </a:lnTo>
                  <a:lnTo>
                    <a:pt x="471552" y="0"/>
                  </a:lnTo>
                  <a:lnTo>
                    <a:pt x="471552" y="344792"/>
                  </a:lnTo>
                  <a:close/>
                </a:path>
              </a:pathLst>
            </a:custGeom>
            <a:solidFill>
              <a:srgbClr val="C74325"/>
            </a:solidFill>
            <a:ln w="30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9C683F38-AEA7-1AB7-012F-E48ACD8568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5293" y="453800"/>
            <a:ext cx="1329446" cy="1329446"/>
          </a:xfrm>
          <a:prstGeom prst="rect">
            <a:avLst/>
          </a:prstGeom>
        </p:spPr>
      </p:pic>
      <p:pic>
        <p:nvPicPr>
          <p:cNvPr id="18" name="Graphic 17">
            <a:extLst>
              <a:ext uri="{FF2B5EF4-FFF2-40B4-BE49-F238E27FC236}">
                <a16:creationId xmlns:a16="http://schemas.microsoft.com/office/drawing/2014/main" id="{6BB43C10-2CB2-1E25-1083-88C712D09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139" y="453800"/>
            <a:ext cx="1329446" cy="1329446"/>
          </a:xfrm>
          <a:prstGeom prst="rect">
            <a:avLst/>
          </a:prstGeom>
        </p:spPr>
      </p:pic>
      <p:pic>
        <p:nvPicPr>
          <p:cNvPr id="20" name="Graphic 19">
            <a:extLst>
              <a:ext uri="{FF2B5EF4-FFF2-40B4-BE49-F238E27FC236}">
                <a16:creationId xmlns:a16="http://schemas.microsoft.com/office/drawing/2014/main" id="{D19696E7-35AA-8D6C-FD07-921DB81F55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5055" y="453800"/>
            <a:ext cx="1329446" cy="1329446"/>
          </a:xfrm>
          <a:prstGeom prst="rect">
            <a:avLst/>
          </a:prstGeom>
        </p:spPr>
      </p:pic>
      <p:pic>
        <p:nvPicPr>
          <p:cNvPr id="22" name="Graphic 21">
            <a:extLst>
              <a:ext uri="{FF2B5EF4-FFF2-40B4-BE49-F238E27FC236}">
                <a16:creationId xmlns:a16="http://schemas.microsoft.com/office/drawing/2014/main" id="{FEDA5D50-3D0A-07C8-29A9-0E669F97F7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055" y="4503128"/>
            <a:ext cx="1329446" cy="1329446"/>
          </a:xfrm>
          <a:prstGeom prst="rect">
            <a:avLst/>
          </a:prstGeom>
        </p:spPr>
      </p:pic>
      <p:pic>
        <p:nvPicPr>
          <p:cNvPr id="24" name="Graphic 23">
            <a:extLst>
              <a:ext uri="{FF2B5EF4-FFF2-40B4-BE49-F238E27FC236}">
                <a16:creationId xmlns:a16="http://schemas.microsoft.com/office/drawing/2014/main" id="{CDA6E037-C524-B3EF-9933-220D2AAFDB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293" y="4503128"/>
            <a:ext cx="1329446" cy="1329446"/>
          </a:xfrm>
          <a:prstGeom prst="rect">
            <a:avLst/>
          </a:prstGeom>
        </p:spPr>
      </p:pic>
      <p:pic>
        <p:nvPicPr>
          <p:cNvPr id="26" name="Graphic 25">
            <a:extLst>
              <a:ext uri="{FF2B5EF4-FFF2-40B4-BE49-F238E27FC236}">
                <a16:creationId xmlns:a16="http://schemas.microsoft.com/office/drawing/2014/main" id="{743A3CC9-4E3D-7287-E4EB-467081E845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47139" y="2300042"/>
            <a:ext cx="1329446" cy="1329446"/>
          </a:xfrm>
          <a:prstGeom prst="rect">
            <a:avLst/>
          </a:prstGeom>
        </p:spPr>
      </p:pic>
      <p:pic>
        <p:nvPicPr>
          <p:cNvPr id="28" name="Graphic 27">
            <a:extLst>
              <a:ext uri="{FF2B5EF4-FFF2-40B4-BE49-F238E27FC236}">
                <a16:creationId xmlns:a16="http://schemas.microsoft.com/office/drawing/2014/main" id="{C26BDDBA-3900-35EB-D710-D8B91A944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95293" y="2300042"/>
            <a:ext cx="1329446" cy="1329446"/>
          </a:xfrm>
          <a:prstGeom prst="rect">
            <a:avLst/>
          </a:prstGeom>
        </p:spPr>
      </p:pic>
      <p:pic>
        <p:nvPicPr>
          <p:cNvPr id="30" name="Graphic 29">
            <a:extLst>
              <a:ext uri="{FF2B5EF4-FFF2-40B4-BE49-F238E27FC236}">
                <a16:creationId xmlns:a16="http://schemas.microsoft.com/office/drawing/2014/main" id="{4E2AA2EF-2252-D8CE-569A-3ECDB144B9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75055" y="2300042"/>
            <a:ext cx="1329446" cy="1329446"/>
          </a:xfrm>
          <a:prstGeom prst="rect">
            <a:avLst/>
          </a:prstGeom>
        </p:spPr>
      </p:pic>
      <p:sp>
        <p:nvSpPr>
          <p:cNvPr id="115" name="TextBox 114">
            <a:extLst>
              <a:ext uri="{FF2B5EF4-FFF2-40B4-BE49-F238E27FC236}">
                <a16:creationId xmlns:a16="http://schemas.microsoft.com/office/drawing/2014/main" id="{F6682B70-1AFB-D481-4035-C7576ECC035F}"/>
              </a:ext>
            </a:extLst>
          </p:cNvPr>
          <p:cNvSpPr txBox="1"/>
          <p:nvPr/>
        </p:nvSpPr>
        <p:spPr>
          <a:xfrm>
            <a:off x="6672352" y="1830110"/>
            <a:ext cx="1334853" cy="276999"/>
          </a:xfrm>
          <a:prstGeom prst="rect">
            <a:avLst/>
          </a:prstGeom>
          <a:noFill/>
        </p:spPr>
        <p:txBody>
          <a:bodyPr wrap="none" lIns="0" tIns="0" rIns="0" bIns="0" rtlCol="0" anchor="ctr">
            <a:spAutoFit/>
          </a:bodyPr>
          <a:lstStyle/>
          <a:p>
            <a:pPr algn="ctr"/>
            <a:r>
              <a:rPr lang="en-US" dirty="0">
                <a:latin typeface="+mj-lt"/>
              </a:rPr>
              <a:t>Environment</a:t>
            </a:r>
          </a:p>
        </p:txBody>
      </p:sp>
      <p:sp>
        <p:nvSpPr>
          <p:cNvPr id="116" name="TextBox 115">
            <a:extLst>
              <a:ext uri="{FF2B5EF4-FFF2-40B4-BE49-F238E27FC236}">
                <a16:creationId xmlns:a16="http://schemas.microsoft.com/office/drawing/2014/main" id="{57EC0A0B-96E7-D4A3-509C-40C0699AFE1A}"/>
              </a:ext>
            </a:extLst>
          </p:cNvPr>
          <p:cNvSpPr txBox="1"/>
          <p:nvPr/>
        </p:nvSpPr>
        <p:spPr>
          <a:xfrm>
            <a:off x="8358892" y="1830110"/>
            <a:ext cx="1202253" cy="276999"/>
          </a:xfrm>
          <a:prstGeom prst="rect">
            <a:avLst/>
          </a:prstGeom>
          <a:noFill/>
        </p:spPr>
        <p:txBody>
          <a:bodyPr wrap="none" lIns="0" tIns="0" rIns="0" bIns="0" rtlCol="0" anchor="ctr">
            <a:spAutoFit/>
          </a:bodyPr>
          <a:lstStyle/>
          <a:p>
            <a:pPr algn="ctr"/>
            <a:r>
              <a:rPr lang="en-US" dirty="0">
                <a:latin typeface="+mj-lt"/>
              </a:rPr>
              <a:t>Application</a:t>
            </a:r>
          </a:p>
        </p:txBody>
      </p:sp>
      <p:sp>
        <p:nvSpPr>
          <p:cNvPr id="117" name="TextBox 116">
            <a:extLst>
              <a:ext uri="{FF2B5EF4-FFF2-40B4-BE49-F238E27FC236}">
                <a16:creationId xmlns:a16="http://schemas.microsoft.com/office/drawing/2014/main" id="{19C9BE51-E8B9-1197-3758-D6D91584422E}"/>
              </a:ext>
            </a:extLst>
          </p:cNvPr>
          <p:cNvSpPr txBox="1"/>
          <p:nvPr/>
        </p:nvSpPr>
        <p:spPr>
          <a:xfrm>
            <a:off x="10100507" y="1830110"/>
            <a:ext cx="1022716" cy="276999"/>
          </a:xfrm>
          <a:prstGeom prst="rect">
            <a:avLst/>
          </a:prstGeom>
          <a:noFill/>
        </p:spPr>
        <p:txBody>
          <a:bodyPr wrap="none" lIns="0" tIns="0" rIns="0" bIns="0" rtlCol="0" anchor="ctr">
            <a:spAutoFit/>
          </a:bodyPr>
          <a:lstStyle/>
          <a:p>
            <a:pPr algn="ctr"/>
            <a:r>
              <a:rPr lang="en-US" dirty="0">
                <a:latin typeface="+mj-lt"/>
              </a:rPr>
              <a:t>Container</a:t>
            </a:r>
          </a:p>
        </p:txBody>
      </p:sp>
      <p:sp>
        <p:nvSpPr>
          <p:cNvPr id="118" name="TextBox 117">
            <a:extLst>
              <a:ext uri="{FF2B5EF4-FFF2-40B4-BE49-F238E27FC236}">
                <a16:creationId xmlns:a16="http://schemas.microsoft.com/office/drawing/2014/main" id="{30107B43-1BFD-B8CD-6B1C-0B4D9A030C7B}"/>
              </a:ext>
            </a:extLst>
          </p:cNvPr>
          <p:cNvSpPr txBox="1"/>
          <p:nvPr/>
        </p:nvSpPr>
        <p:spPr>
          <a:xfrm>
            <a:off x="6865357" y="3714752"/>
            <a:ext cx="948849" cy="553998"/>
          </a:xfrm>
          <a:prstGeom prst="rect">
            <a:avLst/>
          </a:prstGeom>
          <a:noFill/>
        </p:spPr>
        <p:txBody>
          <a:bodyPr wrap="none" lIns="0" tIns="0" rIns="0" bIns="0" rtlCol="0" anchor="ctr">
            <a:spAutoFit/>
          </a:bodyPr>
          <a:lstStyle/>
          <a:p>
            <a:pPr algn="ctr"/>
            <a:r>
              <a:rPr lang="en-US" dirty="0">
                <a:latin typeface="+mj-lt"/>
              </a:rPr>
              <a:t>Portable</a:t>
            </a:r>
          </a:p>
          <a:p>
            <a:pPr algn="ctr"/>
            <a:r>
              <a:rPr lang="en-US" dirty="0">
                <a:latin typeface="+mj-lt"/>
              </a:rPr>
              <a:t>Resource</a:t>
            </a:r>
          </a:p>
        </p:txBody>
      </p:sp>
      <p:sp>
        <p:nvSpPr>
          <p:cNvPr id="119" name="TextBox 118">
            <a:extLst>
              <a:ext uri="{FF2B5EF4-FFF2-40B4-BE49-F238E27FC236}">
                <a16:creationId xmlns:a16="http://schemas.microsoft.com/office/drawing/2014/main" id="{E6E41579-FD81-A11D-1261-CA8010DCA6F2}"/>
              </a:ext>
            </a:extLst>
          </p:cNvPr>
          <p:cNvSpPr txBox="1"/>
          <p:nvPr/>
        </p:nvSpPr>
        <p:spPr>
          <a:xfrm>
            <a:off x="8332089" y="3853251"/>
            <a:ext cx="1255857" cy="276999"/>
          </a:xfrm>
          <a:prstGeom prst="rect">
            <a:avLst/>
          </a:prstGeom>
          <a:noFill/>
        </p:spPr>
        <p:txBody>
          <a:bodyPr wrap="none" lIns="0" tIns="0" rIns="0" bIns="0" rtlCol="0" anchor="ctr">
            <a:spAutoFit/>
          </a:bodyPr>
          <a:lstStyle/>
          <a:p>
            <a:pPr algn="ctr"/>
            <a:r>
              <a:rPr lang="en-US" dirty="0">
                <a:latin typeface="+mj-lt"/>
              </a:rPr>
              <a:t>Secret Store</a:t>
            </a:r>
          </a:p>
        </p:txBody>
      </p:sp>
      <p:sp>
        <p:nvSpPr>
          <p:cNvPr id="120" name="TextBox 119">
            <a:extLst>
              <a:ext uri="{FF2B5EF4-FFF2-40B4-BE49-F238E27FC236}">
                <a16:creationId xmlns:a16="http://schemas.microsoft.com/office/drawing/2014/main" id="{7D44EE1A-B1D4-A757-2D33-8275DD89A935}"/>
              </a:ext>
            </a:extLst>
          </p:cNvPr>
          <p:cNvSpPr txBox="1"/>
          <p:nvPr/>
        </p:nvSpPr>
        <p:spPr>
          <a:xfrm>
            <a:off x="10264652" y="3853251"/>
            <a:ext cx="694422" cy="276999"/>
          </a:xfrm>
          <a:prstGeom prst="rect">
            <a:avLst/>
          </a:prstGeom>
          <a:noFill/>
        </p:spPr>
        <p:txBody>
          <a:bodyPr wrap="none" lIns="0" tIns="0" rIns="0" bIns="0" rtlCol="0" anchor="ctr">
            <a:spAutoFit/>
          </a:bodyPr>
          <a:lstStyle/>
          <a:p>
            <a:pPr algn="ctr"/>
            <a:r>
              <a:rPr lang="en-US" dirty="0">
                <a:latin typeface="+mj-lt"/>
              </a:rPr>
              <a:t>Recipe</a:t>
            </a:r>
          </a:p>
        </p:txBody>
      </p:sp>
      <p:sp>
        <p:nvSpPr>
          <p:cNvPr id="121" name="TextBox 120">
            <a:extLst>
              <a:ext uri="{FF2B5EF4-FFF2-40B4-BE49-F238E27FC236}">
                <a16:creationId xmlns:a16="http://schemas.microsoft.com/office/drawing/2014/main" id="{7B7751E9-A47D-347F-39E2-AD666BC0333B}"/>
              </a:ext>
            </a:extLst>
          </p:cNvPr>
          <p:cNvSpPr txBox="1"/>
          <p:nvPr/>
        </p:nvSpPr>
        <p:spPr>
          <a:xfrm>
            <a:off x="6890811" y="5995690"/>
            <a:ext cx="897938" cy="276999"/>
          </a:xfrm>
          <a:prstGeom prst="rect">
            <a:avLst/>
          </a:prstGeom>
          <a:noFill/>
        </p:spPr>
        <p:txBody>
          <a:bodyPr wrap="none" lIns="0" tIns="0" rIns="0" bIns="0" rtlCol="0" anchor="ctr">
            <a:spAutoFit/>
          </a:bodyPr>
          <a:lstStyle/>
          <a:p>
            <a:pPr algn="ctr"/>
            <a:r>
              <a:rPr lang="en-US" dirty="0">
                <a:latin typeface="+mj-lt"/>
              </a:rPr>
              <a:t>Gateway</a:t>
            </a:r>
          </a:p>
        </p:txBody>
      </p:sp>
      <p:sp>
        <p:nvSpPr>
          <p:cNvPr id="122" name="TextBox 121">
            <a:extLst>
              <a:ext uri="{FF2B5EF4-FFF2-40B4-BE49-F238E27FC236}">
                <a16:creationId xmlns:a16="http://schemas.microsoft.com/office/drawing/2014/main" id="{1CEF37DA-1143-88EB-C1CD-0C0960B4FC2B}"/>
              </a:ext>
            </a:extLst>
          </p:cNvPr>
          <p:cNvSpPr txBox="1"/>
          <p:nvPr/>
        </p:nvSpPr>
        <p:spPr>
          <a:xfrm>
            <a:off x="8464916" y="5995690"/>
            <a:ext cx="990207" cy="276999"/>
          </a:xfrm>
          <a:prstGeom prst="rect">
            <a:avLst/>
          </a:prstGeom>
          <a:noFill/>
        </p:spPr>
        <p:txBody>
          <a:bodyPr wrap="none" lIns="0" tIns="0" rIns="0" bIns="0" rtlCol="0" anchor="ctr">
            <a:spAutoFit/>
          </a:bodyPr>
          <a:lstStyle/>
          <a:p>
            <a:pPr algn="ctr"/>
            <a:r>
              <a:rPr lang="en-US" dirty="0">
                <a:latin typeface="+mj-lt"/>
              </a:rPr>
              <a:t>Grouping</a:t>
            </a:r>
          </a:p>
        </p:txBody>
      </p:sp>
      <p:sp>
        <p:nvSpPr>
          <p:cNvPr id="123" name="TextBox 122">
            <a:extLst>
              <a:ext uri="{FF2B5EF4-FFF2-40B4-BE49-F238E27FC236}">
                <a16:creationId xmlns:a16="http://schemas.microsoft.com/office/drawing/2014/main" id="{0D767E07-603B-14A8-6CFB-58ADDA116E0E}"/>
              </a:ext>
            </a:extLst>
          </p:cNvPr>
          <p:cNvSpPr txBox="1"/>
          <p:nvPr/>
        </p:nvSpPr>
        <p:spPr>
          <a:xfrm>
            <a:off x="1755697" y="6233345"/>
            <a:ext cx="1979708" cy="276999"/>
          </a:xfrm>
          <a:prstGeom prst="rect">
            <a:avLst/>
          </a:prstGeom>
          <a:noFill/>
        </p:spPr>
        <p:txBody>
          <a:bodyPr wrap="none" lIns="0" tIns="0" rIns="0" bIns="0" rtlCol="0" anchor="ctr">
            <a:spAutoFit/>
          </a:bodyPr>
          <a:lstStyle/>
          <a:p>
            <a:pPr algn="ctr"/>
            <a:r>
              <a:rPr lang="en-US" dirty="0">
                <a:latin typeface="+mj-lt"/>
              </a:rPr>
              <a:t>Logos &amp; Logomark</a:t>
            </a:r>
          </a:p>
        </p:txBody>
      </p:sp>
      <p:cxnSp>
        <p:nvCxnSpPr>
          <p:cNvPr id="124" name="Straight Arrow Connector 14">
            <a:extLst>
              <a:ext uri="{FF2B5EF4-FFF2-40B4-BE49-F238E27FC236}">
                <a16:creationId xmlns:a16="http://schemas.microsoft.com/office/drawing/2014/main" id="{B3CBF6AC-4F3D-31D5-8513-86585FDA6EE2}"/>
              </a:ext>
            </a:extLst>
          </p:cNvPr>
          <p:cNvCxnSpPr>
            <a:cxnSpLocks/>
          </p:cNvCxnSpPr>
          <p:nvPr/>
        </p:nvCxnSpPr>
        <p:spPr>
          <a:xfrm flipH="1">
            <a:off x="10229110" y="5167851"/>
            <a:ext cx="729964" cy="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FB96D50-CC76-54BA-57FD-4F94C65AE249}"/>
              </a:ext>
            </a:extLst>
          </p:cNvPr>
          <p:cNvSpPr txBox="1"/>
          <p:nvPr/>
        </p:nvSpPr>
        <p:spPr>
          <a:xfrm>
            <a:off x="9983039" y="5995690"/>
            <a:ext cx="1199047" cy="276999"/>
          </a:xfrm>
          <a:prstGeom prst="rect">
            <a:avLst/>
          </a:prstGeom>
          <a:noFill/>
        </p:spPr>
        <p:txBody>
          <a:bodyPr wrap="none" lIns="0" tIns="0" rIns="0" bIns="0" rtlCol="0" anchor="ctr">
            <a:spAutoFit/>
          </a:bodyPr>
          <a:lstStyle/>
          <a:p>
            <a:pPr algn="ctr"/>
            <a:r>
              <a:rPr lang="en-US" dirty="0">
                <a:latin typeface="+mj-lt"/>
              </a:rPr>
              <a:t>Connection</a:t>
            </a:r>
          </a:p>
        </p:txBody>
      </p:sp>
      <p:sp>
        <p:nvSpPr>
          <p:cNvPr id="127" name="TextBox 126">
            <a:extLst>
              <a:ext uri="{FF2B5EF4-FFF2-40B4-BE49-F238E27FC236}">
                <a16:creationId xmlns:a16="http://schemas.microsoft.com/office/drawing/2014/main" id="{C20D7084-A1C7-681D-0F69-6F94008BAC16}"/>
              </a:ext>
            </a:extLst>
          </p:cNvPr>
          <p:cNvSpPr txBox="1"/>
          <p:nvPr/>
        </p:nvSpPr>
        <p:spPr>
          <a:xfrm>
            <a:off x="588262" y="1095892"/>
            <a:ext cx="4606585" cy="984885"/>
          </a:xfrm>
          <a:prstGeom prst="rect">
            <a:avLst/>
          </a:prstGeom>
          <a:noFill/>
        </p:spPr>
        <p:txBody>
          <a:bodyPr wrap="square" lIns="0" tIns="0" rIns="0" bIns="0" rtlCol="0">
            <a:spAutoFit/>
          </a:bodyPr>
          <a:lstStyle/>
          <a:p>
            <a:pPr algn="l"/>
            <a:r>
              <a:rPr lang="en-US" sz="1600" i="1" dirty="0"/>
              <a:t>The following icons &amp; assets can be used for your own diagrams. Please don’t edit the designs/colors of the icons. For any questions reach out at </a:t>
            </a:r>
            <a:r>
              <a:rPr lang="en-US" sz="1600" i="1" dirty="0">
                <a:hlinkClick r:id="rId19"/>
              </a:rPr>
              <a:t>aka.ms/radius/discord</a:t>
            </a:r>
            <a:endParaRPr lang="en-US" sz="1600" i="1" dirty="0"/>
          </a:p>
        </p:txBody>
      </p:sp>
    </p:spTree>
    <p:extLst>
      <p:ext uri="{BB962C8B-B14F-4D97-AF65-F5344CB8AC3E}">
        <p14:creationId xmlns:p14="http://schemas.microsoft.com/office/powerpoint/2010/main" val="323025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w="3175">
                  <a:noFill/>
                </a:ln>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algn="ct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Any cloud or edge infrastructure</a:t>
            </a:r>
            <a:endParaRPr lang="en-US" sz="2000"/>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377128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5769449" y="2714844"/>
            <a:ext cx="1718870" cy="465794"/>
            <a:chOff x="-3706807" y="-2780345"/>
            <a:chExt cx="1718870" cy="465794"/>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578768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V="1">
            <a:off x="6064815" y="22453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459733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3724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550776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676538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6793541" y="3743469"/>
            <a:ext cx="1336601" cy="714104"/>
            <a:chOff x="-4835593" y="-107731"/>
            <a:chExt cx="1336601"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35593" y="-107731"/>
              <a:ext cx="741464" cy="714104"/>
              <a:chOff x="7707431" y="3858069"/>
              <a:chExt cx="741464"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5609782" y="4798166"/>
            <a:ext cx="1599803" cy="714104"/>
            <a:chOff x="-2609503" y="-156546"/>
            <a:chExt cx="15998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09503" y="-156546"/>
              <a:ext cx="759386" cy="714104"/>
              <a:chOff x="9836496" y="3805854"/>
              <a:chExt cx="7593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cxnSp>
        <p:nvCxnSpPr>
          <p:cNvPr id="40" name="!!Azure Line">
            <a:extLst>
              <a:ext uri="{FF2B5EF4-FFF2-40B4-BE49-F238E27FC236}">
                <a16:creationId xmlns:a16="http://schemas.microsoft.com/office/drawing/2014/main" id="{2BFF6863-DE88-00CD-6E37-0D2DA4DD5134}"/>
              </a:ext>
            </a:extLst>
          </p:cNvPr>
          <p:cNvCxnSpPr>
            <a:cxnSpLocks/>
          </p:cNvCxnSpPr>
          <p:nvPr/>
        </p:nvCxnSpPr>
        <p:spPr>
          <a:xfrm>
            <a:off x="16515627" y="-1383458"/>
            <a:ext cx="0" cy="797291"/>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9F147AAC-9034-48E2-8027-B7329DDE06FB}"/>
              </a:ext>
            </a:extLst>
          </p:cNvPr>
          <p:cNvSpPr/>
          <p:nvPr/>
        </p:nvSpPr>
        <p:spPr bwMode="auto">
          <a:xfrm>
            <a:off x="445940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4534150" y="3821064"/>
            <a:ext cx="1735204" cy="491552"/>
            <a:chOff x="-3723141" y="-2793224"/>
            <a:chExt cx="1735204" cy="491552"/>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6275282" y="29701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5112560" y="40459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5135119" y="28913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8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ppt_w</p:attrName>
                                        </p:attrNameLst>
                                      </p:cBhvr>
                                      <p:tavLst>
                                        <p:tav tm="0">
                                          <p:val>
                                            <p:fltVal val="0"/>
                                          </p:val>
                                        </p:tav>
                                        <p:tav tm="100000">
                                          <p:val>
                                            <p:strVal val="#ppt_w"/>
                                          </p:val>
                                        </p:tav>
                                      </p:tavLst>
                                    </p:anim>
                                    <p:anim calcmode="lin" valueType="num">
                                      <p:cBhvr>
                                        <p:cTn id="20" dur="500" fill="hold"/>
                                        <p:tgtEl>
                                          <p:spTgt spid="71"/>
                                        </p:tgtEl>
                                        <p:attrNameLst>
                                          <p:attrName>ppt_h</p:attrName>
                                        </p:attrNameLst>
                                      </p:cBhvr>
                                      <p:tavLst>
                                        <p:tav tm="0">
                                          <p:val>
                                            <p:fltVal val="0"/>
                                          </p:val>
                                        </p:tav>
                                        <p:tav tm="100000">
                                          <p:val>
                                            <p:strVal val="#ppt_h"/>
                                          </p:val>
                                        </p:tav>
                                      </p:tavLst>
                                    </p:anim>
                                    <p:animEffect transition="in" filter="fade">
                                      <p:cBhvr>
                                        <p:cTn id="21" dur="500"/>
                                        <p:tgtEl>
                                          <p:spTgt spid="71"/>
                                        </p:tgtEl>
                                      </p:cBhvr>
                                    </p:animEffect>
                                  </p:childTnLst>
                                </p:cTn>
                              </p:par>
                              <p:par>
                                <p:cTn id="22" presetID="53" presetClass="entr" presetSubtype="16"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p:cTn id="24" dur="500" fill="hold"/>
                                        <p:tgtEl>
                                          <p:spTgt spid="76"/>
                                        </p:tgtEl>
                                        <p:attrNameLst>
                                          <p:attrName>ppt_w</p:attrName>
                                        </p:attrNameLst>
                                      </p:cBhvr>
                                      <p:tavLst>
                                        <p:tav tm="0">
                                          <p:val>
                                            <p:fltVal val="0"/>
                                          </p:val>
                                        </p:tav>
                                        <p:tav tm="100000">
                                          <p:val>
                                            <p:strVal val="#ppt_w"/>
                                          </p:val>
                                        </p:tav>
                                      </p:tavLst>
                                    </p:anim>
                                    <p:anim calcmode="lin" valueType="num">
                                      <p:cBhvr>
                                        <p:cTn id="25" dur="500" fill="hold"/>
                                        <p:tgtEl>
                                          <p:spTgt spid="76"/>
                                        </p:tgtEl>
                                        <p:attrNameLst>
                                          <p:attrName>ppt_h</p:attrName>
                                        </p:attrNameLst>
                                      </p:cBhvr>
                                      <p:tavLst>
                                        <p:tav tm="0">
                                          <p:val>
                                            <p:fltVal val="0"/>
                                          </p:val>
                                        </p:tav>
                                        <p:tav tm="100000">
                                          <p:val>
                                            <p:strVal val="#ppt_h"/>
                                          </p:val>
                                        </p:tav>
                                      </p:tavLst>
                                    </p:anim>
                                    <p:animEffect transition="in" filter="fade">
                                      <p:cBhvr>
                                        <p:cTn id="26" dur="500"/>
                                        <p:tgtEl>
                                          <p:spTgt spid="76"/>
                                        </p:tgtEl>
                                      </p:cBhvr>
                                    </p:animEffect>
                                  </p:childTnLst>
                                </p:cTn>
                              </p:par>
                              <p:par>
                                <p:cTn id="27" presetID="2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53" presetClass="entr" presetSubtype="16"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par>
                                <p:cTn id="41" presetID="22" presetClass="entr" presetSubtype="8"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par>
                                <p:cTn id="44" presetID="22" presetClass="entr" presetSubtype="8"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500"/>
                                        <p:tgtEl>
                                          <p:spTgt spid="86"/>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500" fill="hold"/>
                                        <p:tgtEl>
                                          <p:spTgt spid="81"/>
                                        </p:tgtEl>
                                        <p:attrNameLst>
                                          <p:attrName>ppt_w</p:attrName>
                                        </p:attrNameLst>
                                      </p:cBhvr>
                                      <p:tavLst>
                                        <p:tav tm="0">
                                          <p:val>
                                            <p:fltVal val="0"/>
                                          </p:val>
                                        </p:tav>
                                        <p:tav tm="100000">
                                          <p:val>
                                            <p:strVal val="#ppt_w"/>
                                          </p:val>
                                        </p:tav>
                                      </p:tavLst>
                                    </p:anim>
                                    <p:anim calcmode="lin" valueType="num">
                                      <p:cBhvr>
                                        <p:cTn id="51" dur="500" fill="hold"/>
                                        <p:tgtEl>
                                          <p:spTgt spid="81"/>
                                        </p:tgtEl>
                                        <p:attrNameLst>
                                          <p:attrName>ppt_h</p:attrName>
                                        </p:attrNameLst>
                                      </p:cBhvr>
                                      <p:tavLst>
                                        <p:tav tm="0">
                                          <p:val>
                                            <p:fltVal val="0"/>
                                          </p:val>
                                        </p:tav>
                                        <p:tav tm="100000">
                                          <p:val>
                                            <p:strVal val="#ppt_h"/>
                                          </p:val>
                                        </p:tav>
                                      </p:tavLst>
                                    </p:anim>
                                    <p:animEffect transition="in" filter="fade">
                                      <p:cBhvr>
                                        <p:cTn id="52" dur="500"/>
                                        <p:tgtEl>
                                          <p:spTgt spid="81"/>
                                        </p:tgtEl>
                                      </p:cBhvr>
                                    </p:animEffect>
                                  </p:childTnLst>
                                </p:cTn>
                              </p:par>
                              <p:par>
                                <p:cTn id="53" presetID="22" presetClass="entr" presetSubtype="1"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278BD22-884D-929B-9E1F-2727ADF75197}"/>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744058" cy="566090"/>
              <a:chOff x="7653606" y="5623938"/>
              <a:chExt cx="1744058"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305607" cy="566089"/>
              <a:chOff x="9807029" y="5623939"/>
              <a:chExt cx="1305607"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164673" y="4639173"/>
              <a:ext cx="2410996" cy="699246"/>
              <a:chOff x="8222807" y="4514026"/>
              <a:chExt cx="2410996" cy="699246"/>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807" y="4514026"/>
                <a:ext cx="699246" cy="699246"/>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96828C58-A128-9CC5-8B7D-F2717379E77B}"/>
                  </a:ext>
                </a:extLst>
              </p:cNvPr>
              <p:cNvGrpSpPr/>
              <p:nvPr/>
            </p:nvGrpSpPr>
            <p:grpSpPr>
              <a:xfrm>
                <a:off x="8078686" y="3373161"/>
                <a:ext cx="2437601" cy="463589"/>
                <a:chOff x="8078686" y="3373161"/>
                <a:chExt cx="2437601" cy="463589"/>
              </a:xfrm>
            </p:grpSpPr>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Graphical user interface&#10;&#10;Description automatically generated">
                  <a:extLst>
                    <a:ext uri="{FF2B5EF4-FFF2-40B4-BE49-F238E27FC236}">
                      <a16:creationId xmlns:a16="http://schemas.microsoft.com/office/drawing/2014/main" id="{CF19BD10-CF62-30C5-027C-EFA71660C5D2}"/>
                    </a:ext>
                  </a:extLst>
                </p:cNvPr>
                <p:cNvPicPr>
                  <a:picLocks noChangeAspect="1"/>
                </p:cNvPicPr>
                <p:nvPr/>
              </p:nvPicPr>
              <p:blipFill rotWithShape="1">
                <a:blip r:embed="rId11"/>
                <a:srcRect l="10600" t="31229" r="10600" b="31229"/>
                <a:stretch/>
              </p:blipFill>
              <p:spPr>
                <a:xfrm>
                  <a:off x="8348314" y="3458107"/>
                  <a:ext cx="1898346" cy="293696"/>
                </a:xfrm>
                <a:prstGeom prst="rect">
                  <a:avLst/>
                </a:prstGeom>
              </p:spPr>
            </p:pic>
          </p:grpSp>
        </p:grpSp>
      </p:grpSp>
      <p:grpSp>
        <p:nvGrpSpPr>
          <p:cNvPr id="137" name="!!local">
            <a:extLst>
              <a:ext uri="{FF2B5EF4-FFF2-40B4-BE49-F238E27FC236}">
                <a16:creationId xmlns:a16="http://schemas.microsoft.com/office/drawing/2014/main" id="{EA795E17-DFBB-E1B8-7FB0-8955E1A89D3A}"/>
              </a:ext>
            </a:extLst>
          </p:cNvPr>
          <p:cNvGrpSpPr/>
          <p:nvPr/>
        </p:nvGrpSpPr>
        <p:grpSpPr>
          <a:xfrm>
            <a:off x="6319520" y="-5420955"/>
            <a:ext cx="5509111" cy="4858707"/>
            <a:chOff x="6319520" y="986490"/>
            <a:chExt cx="5509111" cy="4858707"/>
          </a:xfrm>
        </p:grpSpPr>
        <p:cxnSp>
          <p:nvCxnSpPr>
            <p:cNvPr id="147" name="Straight Arrow Connector 146">
              <a:extLst>
                <a:ext uri="{FF2B5EF4-FFF2-40B4-BE49-F238E27FC236}">
                  <a16:creationId xmlns:a16="http://schemas.microsoft.com/office/drawing/2014/main" id="{8143F2A3-4CC6-B19B-3DA2-CB20102F06C4}"/>
                </a:ext>
              </a:extLst>
            </p:cNvPr>
            <p:cNvCxnSpPr>
              <a:cxnSpLocks/>
              <a:endCxn id="138"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8" name="!!Azure Env Box">
              <a:extLst>
                <a:ext uri="{FF2B5EF4-FFF2-40B4-BE49-F238E27FC236}">
                  <a16:creationId xmlns:a16="http://schemas.microsoft.com/office/drawing/2014/main" id="{73E2668B-BB8B-854A-7AE0-0FC9F3D2897D}"/>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8750EC2-C27D-8960-E828-C625ECFDE3E9}"/>
                </a:ext>
              </a:extLst>
            </p:cNvPr>
            <p:cNvGrpSpPr/>
            <p:nvPr/>
          </p:nvGrpSpPr>
          <p:grpSpPr>
            <a:xfrm>
              <a:off x="7362893" y="2304653"/>
              <a:ext cx="1529256" cy="566090"/>
              <a:chOff x="7653606" y="5623938"/>
              <a:chExt cx="1529256" cy="566090"/>
            </a:xfrm>
          </p:grpSpPr>
          <p:sp>
            <p:nvSpPr>
              <p:cNvPr id="154" name="TextBox 153">
                <a:extLst>
                  <a:ext uri="{FF2B5EF4-FFF2-40B4-BE49-F238E27FC236}">
                    <a16:creationId xmlns:a16="http://schemas.microsoft.com/office/drawing/2014/main" id="{58B88904-E26F-3F42-632C-58960157EC1B}"/>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5" name="Graphic 154">
                <a:extLst>
                  <a:ext uri="{FF2B5EF4-FFF2-40B4-BE49-F238E27FC236}">
                    <a16:creationId xmlns:a16="http://schemas.microsoft.com/office/drawing/2014/main" id="{8B7EFC22-D441-1C26-6337-64FB57C8A6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53606" y="5623938"/>
                <a:ext cx="566090" cy="566090"/>
              </a:xfrm>
              <a:prstGeom prst="rect">
                <a:avLst/>
              </a:prstGeom>
            </p:spPr>
          </p:pic>
        </p:grpSp>
        <p:grpSp>
          <p:nvGrpSpPr>
            <p:cNvPr id="140" name="Group 139">
              <a:extLst>
                <a:ext uri="{FF2B5EF4-FFF2-40B4-BE49-F238E27FC236}">
                  <a16:creationId xmlns:a16="http://schemas.microsoft.com/office/drawing/2014/main" id="{85DFFE2D-FA5A-77A3-3745-AB408206094F}"/>
                </a:ext>
              </a:extLst>
            </p:cNvPr>
            <p:cNvGrpSpPr/>
            <p:nvPr/>
          </p:nvGrpSpPr>
          <p:grpSpPr>
            <a:xfrm>
              <a:off x="9449729" y="2304654"/>
              <a:ext cx="1489953" cy="566089"/>
              <a:chOff x="9807029" y="5623939"/>
              <a:chExt cx="1489953" cy="566089"/>
            </a:xfrm>
          </p:grpSpPr>
          <p:sp>
            <p:nvSpPr>
              <p:cNvPr id="152" name="TextBox 151">
                <a:extLst>
                  <a:ext uri="{FF2B5EF4-FFF2-40B4-BE49-F238E27FC236}">
                    <a16:creationId xmlns:a16="http://schemas.microsoft.com/office/drawing/2014/main" id="{78789C87-EA1B-1F2D-4CD6-FF11F9C96DC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153" name="Graphic 152">
                <a:extLst>
                  <a:ext uri="{FF2B5EF4-FFF2-40B4-BE49-F238E27FC236}">
                    <a16:creationId xmlns:a16="http://schemas.microsoft.com/office/drawing/2014/main" id="{CE6BF58C-5272-5BB1-BCC9-6EBD5D8DA7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07029" y="5623939"/>
                <a:ext cx="566089" cy="566089"/>
              </a:xfrm>
              <a:prstGeom prst="rect">
                <a:avLst/>
              </a:prstGeom>
            </p:spPr>
          </p:pic>
        </p:grpSp>
        <p:sp>
          <p:nvSpPr>
            <p:cNvPr id="141" name="!!Azure Env Text">
              <a:extLst>
                <a:ext uri="{FF2B5EF4-FFF2-40B4-BE49-F238E27FC236}">
                  <a16:creationId xmlns:a16="http://schemas.microsoft.com/office/drawing/2014/main" id="{18E259AC-A2A7-53D4-404F-7712521BBB48}"/>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42" name="!!Azure Env">
              <a:extLst>
                <a:ext uri="{FF2B5EF4-FFF2-40B4-BE49-F238E27FC236}">
                  <a16:creationId xmlns:a16="http://schemas.microsoft.com/office/drawing/2014/main" id="{3E3C068F-8018-5805-2F7D-9451CEE26E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43" name="TextBox 142">
              <a:extLst>
                <a:ext uri="{FF2B5EF4-FFF2-40B4-BE49-F238E27FC236}">
                  <a16:creationId xmlns:a16="http://schemas.microsoft.com/office/drawing/2014/main" id="{CC6C3127-37DF-BD68-B937-CA8AF39120B7}"/>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44" name="TextBox 143">
              <a:extLst>
                <a:ext uri="{FF2B5EF4-FFF2-40B4-BE49-F238E27FC236}">
                  <a16:creationId xmlns:a16="http://schemas.microsoft.com/office/drawing/2014/main" id="{2625EBA7-8148-C73F-5988-BE08CC9788F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46" name="Group 145">
              <a:extLst>
                <a:ext uri="{FF2B5EF4-FFF2-40B4-BE49-F238E27FC236}">
                  <a16:creationId xmlns:a16="http://schemas.microsoft.com/office/drawing/2014/main" id="{BE9D704D-4957-32E3-DE2F-E296841DE173}"/>
                </a:ext>
              </a:extLst>
            </p:cNvPr>
            <p:cNvGrpSpPr/>
            <p:nvPr/>
          </p:nvGrpSpPr>
          <p:grpSpPr>
            <a:xfrm>
              <a:off x="7594600" y="3373161"/>
              <a:ext cx="3295650" cy="463589"/>
              <a:chOff x="7594600" y="3373161"/>
              <a:chExt cx="3295650" cy="463589"/>
            </a:xfrm>
          </p:grpSpPr>
          <p:cxnSp>
            <p:nvCxnSpPr>
              <p:cNvPr id="148" name="Straight Connector 147">
                <a:extLst>
                  <a:ext uri="{FF2B5EF4-FFF2-40B4-BE49-F238E27FC236}">
                    <a16:creationId xmlns:a16="http://schemas.microsoft.com/office/drawing/2014/main" id="{7B6CF579-FE5E-2A64-4F56-EE7D2C07DE09}"/>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BAAB6F28-EB49-AC51-EAAA-9C03F91D37A1}"/>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A446F"/>
                    </a:solidFill>
                    <a:effectLst/>
                    <a:uLnTx/>
                    <a:uFillTx/>
                    <a:latin typeface="Segoe UI Semibold"/>
                    <a:ea typeface="Segoe UI" pitchFamily="34" charset="0"/>
                    <a:cs typeface="Segoe UI" pitchFamily="34" charset="0"/>
                  </a:rPr>
                  <a:t>Local development</a:t>
                </a:r>
              </a:p>
            </p:txBody>
          </p:sp>
        </p:grpSp>
      </p:grpSp>
      <p:grpSp>
        <p:nvGrpSpPr>
          <p:cNvPr id="156" name="Group 155">
            <a:extLst>
              <a:ext uri="{FF2B5EF4-FFF2-40B4-BE49-F238E27FC236}">
                <a16:creationId xmlns:a16="http://schemas.microsoft.com/office/drawing/2014/main" id="{33774934-63E2-6016-D79E-3085A8CF321F}"/>
              </a:ext>
            </a:extLst>
          </p:cNvPr>
          <p:cNvGrpSpPr/>
          <p:nvPr/>
        </p:nvGrpSpPr>
        <p:grpSpPr>
          <a:xfrm>
            <a:off x="6319520" y="7233833"/>
            <a:ext cx="5509111" cy="4858707"/>
            <a:chOff x="6319520" y="986490"/>
            <a:chExt cx="5509111" cy="4858707"/>
          </a:xfrm>
        </p:grpSpPr>
        <p:cxnSp>
          <p:nvCxnSpPr>
            <p:cNvPr id="166" name="Straight Arrow Connector 165">
              <a:extLst>
                <a:ext uri="{FF2B5EF4-FFF2-40B4-BE49-F238E27FC236}">
                  <a16:creationId xmlns:a16="http://schemas.microsoft.com/office/drawing/2014/main" id="{D97D1519-8055-93F1-14D6-135BF13E7565}"/>
                </a:ext>
              </a:extLst>
            </p:cNvPr>
            <p:cNvCxnSpPr>
              <a:cxnSpLocks/>
              <a:endCxn id="15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7" name="!!Azure Env Box">
              <a:extLst>
                <a:ext uri="{FF2B5EF4-FFF2-40B4-BE49-F238E27FC236}">
                  <a16:creationId xmlns:a16="http://schemas.microsoft.com/office/drawing/2014/main" id="{EE2FC05A-8CBB-D8D3-7B51-BF755DE6E907}"/>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45C3F5D-7A9B-6317-721A-411C2EE42E48}"/>
                </a:ext>
              </a:extLst>
            </p:cNvPr>
            <p:cNvGrpSpPr/>
            <p:nvPr/>
          </p:nvGrpSpPr>
          <p:grpSpPr>
            <a:xfrm>
              <a:off x="7362893" y="2301484"/>
              <a:ext cx="1666280" cy="559728"/>
              <a:chOff x="7653606" y="5620769"/>
              <a:chExt cx="1666280" cy="559728"/>
            </a:xfrm>
          </p:grpSpPr>
          <p:sp>
            <p:nvSpPr>
              <p:cNvPr id="174" name="TextBox 173">
                <a:extLst>
                  <a:ext uri="{FF2B5EF4-FFF2-40B4-BE49-F238E27FC236}">
                    <a16:creationId xmlns:a16="http://schemas.microsoft.com/office/drawing/2014/main" id="{19251598-AB45-99FF-5BAC-F0D5342D0EA3}"/>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5" name="Graphic 32">
                <a:extLst>
                  <a:ext uri="{FF2B5EF4-FFF2-40B4-BE49-F238E27FC236}">
                    <a16:creationId xmlns:a16="http://schemas.microsoft.com/office/drawing/2014/main" id="{A8B9C916-1C55-6633-3CAD-F59BE94768F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159" name="Group 158">
              <a:extLst>
                <a:ext uri="{FF2B5EF4-FFF2-40B4-BE49-F238E27FC236}">
                  <a16:creationId xmlns:a16="http://schemas.microsoft.com/office/drawing/2014/main" id="{DB0D8869-3FA7-A36B-1EAC-C9E809CFD071}"/>
                </a:ext>
              </a:extLst>
            </p:cNvPr>
            <p:cNvGrpSpPr/>
            <p:nvPr/>
          </p:nvGrpSpPr>
          <p:grpSpPr>
            <a:xfrm>
              <a:off x="9449729" y="2304654"/>
              <a:ext cx="1781699" cy="566089"/>
              <a:chOff x="9807029" y="5623939"/>
              <a:chExt cx="1781699" cy="566089"/>
            </a:xfrm>
          </p:grpSpPr>
          <p:sp>
            <p:nvSpPr>
              <p:cNvPr id="172" name="TextBox 171">
                <a:extLst>
                  <a:ext uri="{FF2B5EF4-FFF2-40B4-BE49-F238E27FC236}">
                    <a16:creationId xmlns:a16="http://schemas.microsoft.com/office/drawing/2014/main" id="{EFAF290F-09ED-1519-9E6F-0CB6B5EF68C6}"/>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73" name="Graphic 35">
                <a:extLst>
                  <a:ext uri="{FF2B5EF4-FFF2-40B4-BE49-F238E27FC236}">
                    <a16:creationId xmlns:a16="http://schemas.microsoft.com/office/drawing/2014/main" id="{41DB6D87-54AA-7E39-4A0F-55A365319B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160" name="!!Azure Env Text">
              <a:extLst>
                <a:ext uri="{FF2B5EF4-FFF2-40B4-BE49-F238E27FC236}">
                  <a16:creationId xmlns:a16="http://schemas.microsoft.com/office/drawing/2014/main" id="{F333055A-6567-9F81-1D3D-99259639F131}"/>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1" name="!!Azure Env">
              <a:extLst>
                <a:ext uri="{FF2B5EF4-FFF2-40B4-BE49-F238E27FC236}">
                  <a16:creationId xmlns:a16="http://schemas.microsoft.com/office/drawing/2014/main" id="{67D6BB35-3FED-4021-413B-EE6F701B8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2" name="TextBox 161">
              <a:extLst>
                <a:ext uri="{FF2B5EF4-FFF2-40B4-BE49-F238E27FC236}">
                  <a16:creationId xmlns:a16="http://schemas.microsoft.com/office/drawing/2014/main" id="{777A9372-AE67-F05B-518A-B7AA0567464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63" name="TextBox 162">
              <a:extLst>
                <a:ext uri="{FF2B5EF4-FFF2-40B4-BE49-F238E27FC236}">
                  <a16:creationId xmlns:a16="http://schemas.microsoft.com/office/drawing/2014/main" id="{CDD701BE-180F-02B7-31C4-84801637CE0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64" name="Group 163">
              <a:extLst>
                <a:ext uri="{FF2B5EF4-FFF2-40B4-BE49-F238E27FC236}">
                  <a16:creationId xmlns:a16="http://schemas.microsoft.com/office/drawing/2014/main" id="{7D897CB6-9F66-884D-D322-043C67E2AEDA}"/>
                </a:ext>
              </a:extLst>
            </p:cNvPr>
            <p:cNvGrpSpPr/>
            <p:nvPr/>
          </p:nvGrpSpPr>
          <p:grpSpPr>
            <a:xfrm>
              <a:off x="8238548" y="4746441"/>
              <a:ext cx="2235521" cy="484708"/>
              <a:chOff x="8398282" y="4621294"/>
              <a:chExt cx="2235521" cy="484708"/>
            </a:xfrm>
          </p:grpSpPr>
          <p:pic>
            <p:nvPicPr>
              <p:cNvPr id="170" name="Graphic 48">
                <a:extLst>
                  <a:ext uri="{FF2B5EF4-FFF2-40B4-BE49-F238E27FC236}">
                    <a16:creationId xmlns:a16="http://schemas.microsoft.com/office/drawing/2014/main" id="{745C8395-8B84-CD27-FDBE-76C3181BBC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171" name="TextBox 170">
                <a:extLst>
                  <a:ext uri="{FF2B5EF4-FFF2-40B4-BE49-F238E27FC236}">
                    <a16:creationId xmlns:a16="http://schemas.microsoft.com/office/drawing/2014/main" id="{0E884B30-0D44-99A0-8970-E7B2843DFDDA}"/>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65" name="Group 164">
              <a:extLst>
                <a:ext uri="{FF2B5EF4-FFF2-40B4-BE49-F238E27FC236}">
                  <a16:creationId xmlns:a16="http://schemas.microsoft.com/office/drawing/2014/main" id="{520ABD29-9461-9DD6-A5B8-C9BF5E7CB5F0}"/>
                </a:ext>
              </a:extLst>
            </p:cNvPr>
            <p:cNvGrpSpPr/>
            <p:nvPr/>
          </p:nvGrpSpPr>
          <p:grpSpPr>
            <a:xfrm>
              <a:off x="7594600" y="3312196"/>
              <a:ext cx="3295650" cy="585520"/>
              <a:chOff x="7594600" y="3312196"/>
              <a:chExt cx="3295650" cy="585520"/>
            </a:xfrm>
          </p:grpSpPr>
          <p:cxnSp>
            <p:nvCxnSpPr>
              <p:cNvPr id="168" name="Straight Connector 167">
                <a:extLst>
                  <a:ext uri="{FF2B5EF4-FFF2-40B4-BE49-F238E27FC236}">
                    <a16:creationId xmlns:a16="http://schemas.microsoft.com/office/drawing/2014/main" id="{586D8E9D-0EC4-5FC1-AFF7-E95BBE88EAA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7620DFAA-854A-5C74-4B90-CE76C1617C82}"/>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67" name="Picture 2" descr="See the source image">
              <a:extLst>
                <a:ext uri="{FF2B5EF4-FFF2-40B4-BE49-F238E27FC236}">
                  <a16:creationId xmlns:a16="http://schemas.microsoft.com/office/drawing/2014/main" id="{C431AED8-3EC0-86E4-E37E-0ED0D9FF9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pic>
        <p:nvPicPr>
          <p:cNvPr id="176" name="Graphic 175">
            <a:extLst>
              <a:ext uri="{FF2B5EF4-FFF2-40B4-BE49-F238E27FC236}">
                <a16:creationId xmlns:a16="http://schemas.microsoft.com/office/drawing/2014/main" id="{539647E0-AF83-FA75-8167-0A31F370251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21767" y="-1661004"/>
            <a:ext cx="699246" cy="675134"/>
          </a:xfrm>
          <a:prstGeom prst="rect">
            <a:avLst/>
          </a:prstGeom>
        </p:spPr>
      </p:pic>
      <p:sp>
        <p:nvSpPr>
          <p:cNvPr id="177" name="TextBox 176">
            <a:extLst>
              <a:ext uri="{FF2B5EF4-FFF2-40B4-BE49-F238E27FC236}">
                <a16:creationId xmlns:a16="http://schemas.microsoft.com/office/drawing/2014/main" id="{E21A14B6-76B5-828C-730A-99A985F5FCEE}"/>
              </a:ext>
            </a:extLst>
          </p:cNvPr>
          <p:cNvSpPr txBox="1"/>
          <p:nvPr/>
        </p:nvSpPr>
        <p:spPr>
          <a:xfrm>
            <a:off x="9114607" y="-1538881"/>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sp>
        <p:nvSpPr>
          <p:cNvPr id="2" name="Rectangle: Rounded Corners 1">
            <a:extLst>
              <a:ext uri="{FF2B5EF4-FFF2-40B4-BE49-F238E27FC236}">
                <a16:creationId xmlns:a16="http://schemas.microsoft.com/office/drawing/2014/main" id="{5A6D2BC7-394D-51A9-756F-79F92831F8FB}"/>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5353F38-CBF3-A95B-A344-454BFC72B6FE}"/>
              </a:ext>
            </a:extLst>
          </p:cNvPr>
          <p:cNvGrpSpPr/>
          <p:nvPr/>
        </p:nvGrpSpPr>
        <p:grpSpPr>
          <a:xfrm>
            <a:off x="2543622" y="2689788"/>
            <a:ext cx="1750647" cy="515906"/>
            <a:chOff x="-3738584" y="-2805401"/>
            <a:chExt cx="1750647" cy="515906"/>
          </a:xfrm>
        </p:grpSpPr>
        <p:pic>
          <p:nvPicPr>
            <p:cNvPr id="9" name="Graphic 8">
              <a:extLst>
                <a:ext uri="{FF2B5EF4-FFF2-40B4-BE49-F238E27FC236}">
                  <a16:creationId xmlns:a16="http://schemas.microsoft.com/office/drawing/2014/main" id="{E9634BEE-FB18-8FDF-C7D2-0337EBA28A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10" name="TextBox 9">
              <a:extLst>
                <a:ext uri="{FF2B5EF4-FFF2-40B4-BE49-F238E27FC236}">
                  <a16:creationId xmlns:a16="http://schemas.microsoft.com/office/drawing/2014/main" id="{DC46739C-478C-585B-1B42-CB736B0EE0D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12" name="Group 11">
            <a:extLst>
              <a:ext uri="{FF2B5EF4-FFF2-40B4-BE49-F238E27FC236}">
                <a16:creationId xmlns:a16="http://schemas.microsoft.com/office/drawing/2014/main" id="{617C4676-06E2-5F29-B70E-308ECCEDEA26}"/>
              </a:ext>
            </a:extLst>
          </p:cNvPr>
          <p:cNvGrpSpPr/>
          <p:nvPr/>
        </p:nvGrpSpPr>
        <p:grpSpPr>
          <a:xfrm>
            <a:off x="2580930" y="1685040"/>
            <a:ext cx="1533155" cy="560322"/>
            <a:chOff x="-5771243" y="-1663618"/>
            <a:chExt cx="1533155" cy="560322"/>
          </a:xfrm>
        </p:grpSpPr>
        <p:pic>
          <p:nvPicPr>
            <p:cNvPr id="14" name="Graphic 13">
              <a:extLst>
                <a:ext uri="{FF2B5EF4-FFF2-40B4-BE49-F238E27FC236}">
                  <a16:creationId xmlns:a16="http://schemas.microsoft.com/office/drawing/2014/main" id="{7B7A1E4B-1A89-422F-585A-DD1D8294F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5" name="TextBox 14">
              <a:extLst>
                <a:ext uri="{FF2B5EF4-FFF2-40B4-BE49-F238E27FC236}">
                  <a16:creationId xmlns:a16="http://schemas.microsoft.com/office/drawing/2014/main" id="{CE0CB204-2461-B15B-C8AD-54BE3C901800}"/>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6" name="Straight Arrow Connector 14">
            <a:extLst>
              <a:ext uri="{FF2B5EF4-FFF2-40B4-BE49-F238E27FC236}">
                <a16:creationId xmlns:a16="http://schemas.microsoft.com/office/drawing/2014/main" id="{64AB7748-6CE7-ADA4-A159-938F91DB034E}"/>
              </a:ext>
            </a:extLst>
          </p:cNvPr>
          <p:cNvCxnSpPr>
            <a:cxnSpLocks/>
            <a:stCxn id="9" idx="0"/>
            <a:endCxn id="14"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1316BE-55D5-9511-7F66-E1C60D23A6BA}"/>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7E0E6E8F-A281-C0FC-5A7D-81DAD8D6D3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9" name="Oval 18">
            <a:extLst>
              <a:ext uri="{FF2B5EF4-FFF2-40B4-BE49-F238E27FC236}">
                <a16:creationId xmlns:a16="http://schemas.microsoft.com/office/drawing/2014/main" id="{CD17F7A7-5B8A-89ED-3D12-41A9CD4929D5}"/>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E8967E-7DF3-0978-6350-EF1316128500}"/>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2D0D015-5B5C-648C-4C08-B7D06B8F7AD2}"/>
              </a:ext>
            </a:extLst>
          </p:cNvPr>
          <p:cNvGrpSpPr/>
          <p:nvPr/>
        </p:nvGrpSpPr>
        <p:grpSpPr>
          <a:xfrm>
            <a:off x="3608544" y="3698874"/>
            <a:ext cx="1382605" cy="714104"/>
            <a:chOff x="-4813840" y="-152326"/>
            <a:chExt cx="1382605" cy="714104"/>
          </a:xfrm>
        </p:grpSpPr>
        <p:grpSp>
          <p:nvGrpSpPr>
            <p:cNvPr id="42" name="Group 41">
              <a:extLst>
                <a:ext uri="{FF2B5EF4-FFF2-40B4-BE49-F238E27FC236}">
                  <a16:creationId xmlns:a16="http://schemas.microsoft.com/office/drawing/2014/main" id="{1537B496-5823-20CB-E5F0-5A82E1DF7D16}"/>
                </a:ext>
              </a:extLst>
            </p:cNvPr>
            <p:cNvGrpSpPr/>
            <p:nvPr/>
          </p:nvGrpSpPr>
          <p:grpSpPr>
            <a:xfrm>
              <a:off x="-4813840" y="-152326"/>
              <a:ext cx="790965" cy="714104"/>
              <a:chOff x="7729184" y="3813474"/>
              <a:chExt cx="790965" cy="714104"/>
            </a:xfrm>
          </p:grpSpPr>
          <p:pic>
            <p:nvPicPr>
              <p:cNvPr id="45" name="Graphic 44">
                <a:extLst>
                  <a:ext uri="{FF2B5EF4-FFF2-40B4-BE49-F238E27FC236}">
                    <a16:creationId xmlns:a16="http://schemas.microsoft.com/office/drawing/2014/main" id="{A2411579-18EE-DB99-45D5-26C469E7F1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29184" y="3813474"/>
                <a:ext cx="510074" cy="714104"/>
              </a:xfrm>
              <a:prstGeom prst="rect">
                <a:avLst/>
              </a:prstGeom>
            </p:spPr>
          </p:pic>
          <p:pic>
            <p:nvPicPr>
              <p:cNvPr id="48" name="Graphic 56">
                <a:extLst>
                  <a:ext uri="{FF2B5EF4-FFF2-40B4-BE49-F238E27FC236}">
                    <a16:creationId xmlns:a16="http://schemas.microsoft.com/office/drawing/2014/main" id="{FF1E273F-381D-0445-FC48-FA40C38315E8}"/>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43" name="TextBox 42">
              <a:extLst>
                <a:ext uri="{FF2B5EF4-FFF2-40B4-BE49-F238E27FC236}">
                  <a16:creationId xmlns:a16="http://schemas.microsoft.com/office/drawing/2014/main" id="{AE2BA286-BD9E-82FC-576B-E6BCF5400D72}"/>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51" name="Group 50">
            <a:extLst>
              <a:ext uri="{FF2B5EF4-FFF2-40B4-BE49-F238E27FC236}">
                <a16:creationId xmlns:a16="http://schemas.microsoft.com/office/drawing/2014/main" id="{5F78CE69-0D5C-4128-A1D7-C5CD8ED45358}"/>
              </a:ext>
            </a:extLst>
          </p:cNvPr>
          <p:cNvGrpSpPr/>
          <p:nvPr/>
        </p:nvGrpSpPr>
        <p:grpSpPr>
          <a:xfrm>
            <a:off x="2352232" y="4798166"/>
            <a:ext cx="1650603" cy="714104"/>
            <a:chOff x="-2660303" y="-156546"/>
            <a:chExt cx="1650603" cy="714104"/>
          </a:xfrm>
        </p:grpSpPr>
        <p:grpSp>
          <p:nvGrpSpPr>
            <p:cNvPr id="52" name="Group 51">
              <a:extLst>
                <a:ext uri="{FF2B5EF4-FFF2-40B4-BE49-F238E27FC236}">
                  <a16:creationId xmlns:a16="http://schemas.microsoft.com/office/drawing/2014/main" id="{E5B0CED3-4D8C-196F-CDE3-0AEDA6B3AF08}"/>
                </a:ext>
              </a:extLst>
            </p:cNvPr>
            <p:cNvGrpSpPr/>
            <p:nvPr/>
          </p:nvGrpSpPr>
          <p:grpSpPr>
            <a:xfrm>
              <a:off x="-2660303" y="-156546"/>
              <a:ext cx="784786" cy="714104"/>
              <a:chOff x="9785696" y="3805854"/>
              <a:chExt cx="784786" cy="714104"/>
            </a:xfrm>
          </p:grpSpPr>
          <p:pic>
            <p:nvPicPr>
              <p:cNvPr id="54" name="Graphic 53">
                <a:extLst>
                  <a:ext uri="{FF2B5EF4-FFF2-40B4-BE49-F238E27FC236}">
                    <a16:creationId xmlns:a16="http://schemas.microsoft.com/office/drawing/2014/main" id="{7A113666-BB02-698F-4E78-89CA27DE5FB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5696" y="3805854"/>
                <a:ext cx="510074" cy="714104"/>
              </a:xfrm>
              <a:prstGeom prst="rect">
                <a:avLst/>
              </a:prstGeom>
            </p:spPr>
          </p:pic>
          <p:pic>
            <p:nvPicPr>
              <p:cNvPr id="55" name="Graphic 56">
                <a:extLst>
                  <a:ext uri="{FF2B5EF4-FFF2-40B4-BE49-F238E27FC236}">
                    <a16:creationId xmlns:a16="http://schemas.microsoft.com/office/drawing/2014/main" id="{CB30F232-9424-1887-91A8-9F74BCB95C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53" name="TextBox 52">
              <a:extLst>
                <a:ext uri="{FF2B5EF4-FFF2-40B4-BE49-F238E27FC236}">
                  <a16:creationId xmlns:a16="http://schemas.microsoft.com/office/drawing/2014/main" id="{9E3E7DA1-3A4C-BB92-000E-D84C8406D510}"/>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56" name="Oval 55">
            <a:extLst>
              <a:ext uri="{FF2B5EF4-FFF2-40B4-BE49-F238E27FC236}">
                <a16:creationId xmlns:a16="http://schemas.microsoft.com/office/drawing/2014/main" id="{0AC375B9-8DAD-D816-09CB-F226AE68E734}"/>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F321FFD1-75D4-D222-7BE1-6185C6A67645}"/>
              </a:ext>
            </a:extLst>
          </p:cNvPr>
          <p:cNvGrpSpPr/>
          <p:nvPr/>
        </p:nvGrpSpPr>
        <p:grpSpPr>
          <a:xfrm>
            <a:off x="1305647" y="3803912"/>
            <a:ext cx="1756957" cy="525856"/>
            <a:chOff x="-3744894" y="-2810376"/>
            <a:chExt cx="1756957" cy="525856"/>
          </a:xfrm>
        </p:grpSpPr>
        <p:pic>
          <p:nvPicPr>
            <p:cNvPr id="58" name="Graphic 57">
              <a:extLst>
                <a:ext uri="{FF2B5EF4-FFF2-40B4-BE49-F238E27FC236}">
                  <a16:creationId xmlns:a16="http://schemas.microsoft.com/office/drawing/2014/main" id="{F9758C89-E140-AB4D-4C39-65F4AEB8CC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59" name="TextBox 58">
              <a:extLst>
                <a:ext uri="{FF2B5EF4-FFF2-40B4-BE49-F238E27FC236}">
                  <a16:creationId xmlns:a16="http://schemas.microsoft.com/office/drawing/2014/main" id="{2E0D22A1-F338-0ED2-41F8-853317633E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60" name="Straight Arrow Connector 14">
            <a:extLst>
              <a:ext uri="{FF2B5EF4-FFF2-40B4-BE49-F238E27FC236}">
                <a16:creationId xmlns:a16="http://schemas.microsoft.com/office/drawing/2014/main" id="{65418A31-5936-B7B2-430D-3D3E7B9986C1}"/>
              </a:ext>
            </a:extLst>
          </p:cNvPr>
          <p:cNvCxnSpPr>
            <a:cxnSpLocks/>
            <a:stCxn id="45" idx="0"/>
            <a:endCxn id="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65138D78-5867-FF0D-4EC1-6B7B0C64B991}"/>
              </a:ext>
            </a:extLst>
          </p:cNvPr>
          <p:cNvCxnSpPr>
            <a:cxnSpLocks/>
            <a:stCxn id="54" idx="0"/>
            <a:endCxn id="58"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046CCC8-6079-B401-0A86-C2C36458A2EE}"/>
              </a:ext>
            </a:extLst>
          </p:cNvPr>
          <p:cNvGrpSpPr/>
          <p:nvPr/>
        </p:nvGrpSpPr>
        <p:grpSpPr>
          <a:xfrm rot="16200000">
            <a:off x="5880481" y="3188026"/>
            <a:ext cx="320203" cy="833861"/>
            <a:chOff x="-2626628" y="3599520"/>
            <a:chExt cx="301697" cy="785666"/>
          </a:xfrm>
        </p:grpSpPr>
        <p:sp>
          <p:nvSpPr>
            <p:cNvPr id="63" name="Freeform: Shape 62">
              <a:extLst>
                <a:ext uri="{FF2B5EF4-FFF2-40B4-BE49-F238E27FC236}">
                  <a16:creationId xmlns:a16="http://schemas.microsoft.com/office/drawing/2014/main" id="{2133057F-F020-3B3A-A4DC-0E172AC58F97}"/>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A931B0E9-5B69-1518-05C1-99A2E53982E7}"/>
                </a:ext>
              </a:extLst>
            </p:cNvPr>
            <p:cNvCxnSpPr>
              <a:cxnSpLocks/>
              <a:stCxn id="63" idx="3"/>
              <a:endCxn id="2"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5" name="Straight Arrow Connector 14">
            <a:extLst>
              <a:ext uri="{FF2B5EF4-FFF2-40B4-BE49-F238E27FC236}">
                <a16:creationId xmlns:a16="http://schemas.microsoft.com/office/drawing/2014/main" id="{4877D665-2A6E-7899-CC37-3F485BF12C80}"/>
              </a:ext>
            </a:extLst>
          </p:cNvPr>
          <p:cNvCxnSpPr>
            <a:cxnSpLocks/>
            <a:stCxn id="58" idx="0"/>
            <a:endCxn id="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2745B-71E2-4936-1738-FE07560A11B9}"/>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26720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8D8F577-94A5-6A93-8386-F0C93A2D6A39}"/>
              </a:ext>
            </a:extLst>
          </p:cNvPr>
          <p:cNvGrpSpPr/>
          <p:nvPr/>
        </p:nvGrpSpPr>
        <p:grpSpPr>
          <a:xfrm>
            <a:off x="4616832" y="5098286"/>
            <a:ext cx="7202685" cy="1438536"/>
            <a:chOff x="4616832" y="5098286"/>
            <a:chExt cx="7202685" cy="1438536"/>
          </a:xfrm>
        </p:grpSpPr>
        <p:cxnSp>
          <p:nvCxnSpPr>
            <p:cNvPr id="70" name="Straight Arrow Connector 69">
              <a:extLst>
                <a:ext uri="{FF2B5EF4-FFF2-40B4-BE49-F238E27FC236}">
                  <a16:creationId xmlns:a16="http://schemas.microsoft.com/office/drawing/2014/main" id="{6379BF58-3160-CF49-96F2-BFAF5C437B32}"/>
                </a:ext>
              </a:extLst>
            </p:cNvPr>
            <p:cNvCxnSpPr>
              <a:cxnSpLocks/>
            </p:cNvCxnSpPr>
            <p:nvPr/>
          </p:nvCxnSpPr>
          <p:spPr>
            <a:xfrm>
              <a:off x="8294428" y="5246199"/>
              <a:ext cx="0" cy="227557"/>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Azure Env Box">
              <a:extLst>
                <a:ext uri="{FF2B5EF4-FFF2-40B4-BE49-F238E27FC236}">
                  <a16:creationId xmlns:a16="http://schemas.microsoft.com/office/drawing/2014/main" id="{65E323E2-7B51-1847-0E06-88E0813DFFED}"/>
                </a:ext>
              </a:extLst>
            </p:cNvPr>
            <p:cNvSpPr/>
            <p:nvPr/>
          </p:nvSpPr>
          <p:spPr bwMode="auto">
            <a:xfrm>
              <a:off x="4786882" y="5473756"/>
              <a:ext cx="7032635" cy="1063066"/>
            </a:xfrm>
            <a:prstGeom prst="roundRect">
              <a:avLst>
                <a:gd name="adj" fmla="val 11710"/>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zure Env Text">
              <a:extLst>
                <a:ext uri="{FF2B5EF4-FFF2-40B4-BE49-F238E27FC236}">
                  <a16:creationId xmlns:a16="http://schemas.microsoft.com/office/drawing/2014/main" id="{6CBBB6B3-76C7-CB71-C44F-62EF30AF173F}"/>
                </a:ext>
              </a:extLst>
            </p:cNvPr>
            <p:cNvSpPr txBox="1"/>
            <p:nvPr/>
          </p:nvSpPr>
          <p:spPr>
            <a:xfrm>
              <a:off x="5318260" y="5161774"/>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2" name="Picture 2" descr="See the source image">
              <a:extLst>
                <a:ext uri="{FF2B5EF4-FFF2-40B4-BE49-F238E27FC236}">
                  <a16:creationId xmlns:a16="http://schemas.microsoft.com/office/drawing/2014/main" id="{0A7766B5-B6BE-9B74-A941-EF2F8F052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395" y="5757607"/>
              <a:ext cx="1094314" cy="476341"/>
            </a:xfrm>
            <a:prstGeom prst="rect">
              <a:avLst/>
            </a:prstGeom>
            <a:extLst>
              <a:ext uri="{909E8E84-426E-40DD-AFC4-6F175D3DCCD1}">
                <a14:hiddenFill xmlns:a14="http://schemas.microsoft.com/office/drawing/2010/main">
                  <a:solidFill>
                    <a:srgbClr val="FFFFFF"/>
                  </a:solidFill>
                </a14:hiddenFill>
              </a:ext>
            </a:extLst>
          </p:spPr>
        </p:pic>
        <p:pic>
          <p:nvPicPr>
            <p:cNvPr id="68" name="Picture 67" descr="Graphical user interface&#10;&#10;Description automatically generated">
              <a:extLst>
                <a:ext uri="{FF2B5EF4-FFF2-40B4-BE49-F238E27FC236}">
                  <a16:creationId xmlns:a16="http://schemas.microsoft.com/office/drawing/2014/main" id="{29F5A379-E755-3FDF-4DB0-4DAD6FA8B022}"/>
                </a:ext>
              </a:extLst>
            </p:cNvPr>
            <p:cNvPicPr>
              <a:picLocks noChangeAspect="1"/>
            </p:cNvPicPr>
            <p:nvPr/>
          </p:nvPicPr>
          <p:blipFill rotWithShape="1">
            <a:blip r:embed="rId4"/>
            <a:srcRect l="10600" t="31229" r="10600" b="31229"/>
            <a:stretch/>
          </p:blipFill>
          <p:spPr>
            <a:xfrm>
              <a:off x="5496231" y="5875492"/>
              <a:ext cx="1735498" cy="268502"/>
            </a:xfrm>
            <a:prstGeom prst="rect">
              <a:avLst/>
            </a:prstGeom>
          </p:spPr>
        </p:pic>
        <p:grpSp>
          <p:nvGrpSpPr>
            <p:cNvPr id="74" name="Group 73">
              <a:extLst>
                <a:ext uri="{FF2B5EF4-FFF2-40B4-BE49-F238E27FC236}">
                  <a16:creationId xmlns:a16="http://schemas.microsoft.com/office/drawing/2014/main" id="{EA0FD306-71B8-B69F-DBC4-2FB4CFB1B99A}"/>
                </a:ext>
              </a:extLst>
            </p:cNvPr>
            <p:cNvGrpSpPr/>
            <p:nvPr/>
          </p:nvGrpSpPr>
          <p:grpSpPr>
            <a:xfrm>
              <a:off x="9697182" y="5873214"/>
              <a:ext cx="1414625" cy="296181"/>
              <a:chOff x="10117941" y="3850830"/>
              <a:chExt cx="1230445" cy="257620"/>
            </a:xfrm>
          </p:grpSpPr>
          <p:pic>
            <p:nvPicPr>
              <p:cNvPr id="77" name="Graphic 76">
                <a:extLst>
                  <a:ext uri="{FF2B5EF4-FFF2-40B4-BE49-F238E27FC236}">
                    <a16:creationId xmlns:a16="http://schemas.microsoft.com/office/drawing/2014/main" id="{377304A1-F27F-6DA9-5B5E-E669816864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7941" y="3850830"/>
                <a:ext cx="257620" cy="257620"/>
              </a:xfrm>
              <a:prstGeom prst="rect">
                <a:avLst/>
              </a:prstGeom>
            </p:spPr>
          </p:pic>
          <p:sp>
            <p:nvSpPr>
              <p:cNvPr id="78" name="TextBox 77">
                <a:extLst>
                  <a:ext uri="{FF2B5EF4-FFF2-40B4-BE49-F238E27FC236}">
                    <a16:creationId xmlns:a16="http://schemas.microsoft.com/office/drawing/2014/main" id="{E2959562-BCF6-7208-EA86-AB2BAFB39D42}"/>
                  </a:ext>
                </a:extLst>
              </p:cNvPr>
              <p:cNvSpPr txBox="1"/>
              <p:nvPr/>
            </p:nvSpPr>
            <p:spPr>
              <a:xfrm>
                <a:off x="10410375" y="3885942"/>
                <a:ext cx="938011" cy="1873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pic>
          <p:nvPicPr>
            <p:cNvPr id="29" name="!!Azure Env">
              <a:extLst>
                <a:ext uri="{FF2B5EF4-FFF2-40B4-BE49-F238E27FC236}">
                  <a16:creationId xmlns:a16="http://schemas.microsoft.com/office/drawing/2014/main" id="{ED3970E0-49C4-0243-EC3D-9686B1AB9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616832" y="5098286"/>
              <a:ext cx="615505" cy="690905"/>
            </a:xfrm>
            <a:prstGeom prst="rect">
              <a:avLst/>
            </a:prstGeom>
            <a:effectLst>
              <a:outerShdw blurRad="88900" dist="25400" dir="2700000" algn="tl" rotWithShape="0">
                <a:prstClr val="black">
                  <a:alpha val="26000"/>
                </a:prstClr>
              </a:outerShdw>
            </a:effectLst>
          </p:spPr>
        </p:pic>
        <p:sp>
          <p:nvSpPr>
            <p:cNvPr id="85" name="TextBox 84">
              <a:extLst>
                <a:ext uri="{FF2B5EF4-FFF2-40B4-BE49-F238E27FC236}">
                  <a16:creationId xmlns:a16="http://schemas.microsoft.com/office/drawing/2014/main" id="{0DEBB8D2-46FA-98DA-CE35-A33B2524B46D}"/>
                </a:ext>
              </a:extLst>
            </p:cNvPr>
            <p:cNvSpPr txBox="1"/>
            <p:nvPr/>
          </p:nvSpPr>
          <p:spPr>
            <a:xfrm>
              <a:off x="8581969" y="5117130"/>
              <a:ext cx="58990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grpSp>
      <p:grpSp>
        <p:nvGrpSpPr>
          <p:cNvPr id="88" name="Graphic 2">
            <a:extLst>
              <a:ext uri="{FF2B5EF4-FFF2-40B4-BE49-F238E27FC236}">
                <a16:creationId xmlns:a16="http://schemas.microsoft.com/office/drawing/2014/main" id="{EDC034A6-A084-AF86-F2EB-6C331745A9C0}"/>
              </a:ext>
            </a:extLst>
          </p:cNvPr>
          <p:cNvGrpSpPr/>
          <p:nvPr/>
        </p:nvGrpSpPr>
        <p:grpSpPr>
          <a:xfrm>
            <a:off x="574436" y="2971800"/>
            <a:ext cx="3372600" cy="914400"/>
            <a:chOff x="1245974" y="2113788"/>
            <a:chExt cx="9699833" cy="2629880"/>
          </a:xfrm>
        </p:grpSpPr>
        <p:sp>
          <p:nvSpPr>
            <p:cNvPr id="89" name="Freeform: Shape 88">
              <a:extLst>
                <a:ext uri="{FF2B5EF4-FFF2-40B4-BE49-F238E27FC236}">
                  <a16:creationId xmlns:a16="http://schemas.microsoft.com/office/drawing/2014/main" id="{9D26FDF9-5261-1446-2193-66B97F107C21}"/>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0" name="Graphic 2">
              <a:extLst>
                <a:ext uri="{FF2B5EF4-FFF2-40B4-BE49-F238E27FC236}">
                  <a16:creationId xmlns:a16="http://schemas.microsoft.com/office/drawing/2014/main" id="{E7672A41-6414-360A-D927-E0D227C96E9F}"/>
                </a:ext>
              </a:extLst>
            </p:cNvPr>
            <p:cNvGrpSpPr/>
            <p:nvPr/>
          </p:nvGrpSpPr>
          <p:grpSpPr>
            <a:xfrm>
              <a:off x="1245974" y="2347243"/>
              <a:ext cx="1278374" cy="2396371"/>
              <a:chOff x="1245974" y="2347243"/>
              <a:chExt cx="1278374" cy="2396371"/>
            </a:xfrm>
          </p:grpSpPr>
          <p:sp>
            <p:nvSpPr>
              <p:cNvPr id="99" name="Freeform: Shape 98">
                <a:extLst>
                  <a:ext uri="{FF2B5EF4-FFF2-40B4-BE49-F238E27FC236}">
                    <a16:creationId xmlns:a16="http://schemas.microsoft.com/office/drawing/2014/main" id="{EDE1130F-D719-18F0-4A9D-CF1AA33ADDB1}"/>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3B7AE74-C6A3-5064-BD21-134E681476F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1BD7140-BDC7-232E-BBD6-8C77BA56C6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D080ACC-3123-BE36-99C8-2B9E9D7FED17}"/>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CAD65D3D-07FC-E241-D9DE-AEE2611C0881}"/>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D86954D-F951-5278-C458-09B2FEED1BE1}"/>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EA13-5781-7BD8-2E1A-E554DA4E8247}"/>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178761C-FCC7-A92D-7580-15F3A19A570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BA30EBE-34A9-C385-20BD-999ACEB7204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7E80805-6F11-AE82-DE4B-CFF2EAACB78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E7D4E95-A08A-ABB1-8159-0F997CE3F20D}"/>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828A7F2-3EE4-4890-A481-B2D02F6BB9B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659AAC2-E54F-704C-7926-63CD148EFA4F}"/>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5C89D5B8-0AAC-642C-137E-DAC1886CF3C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595F2FD-F725-79E2-9569-E2EA98E885C8}"/>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Graphic 2">
              <a:extLst>
                <a:ext uri="{FF2B5EF4-FFF2-40B4-BE49-F238E27FC236}">
                  <a16:creationId xmlns:a16="http://schemas.microsoft.com/office/drawing/2014/main" id="{6A5182E8-8108-ADA0-54F4-63B0794A9868}"/>
                </a:ext>
              </a:extLst>
            </p:cNvPr>
            <p:cNvGrpSpPr/>
            <p:nvPr/>
          </p:nvGrpSpPr>
          <p:grpSpPr>
            <a:xfrm>
              <a:off x="4145604" y="2113788"/>
              <a:ext cx="6800204" cy="2064851"/>
              <a:chOff x="4145604" y="2113788"/>
              <a:chExt cx="6800204" cy="2064851"/>
            </a:xfrm>
            <a:solidFill>
              <a:srgbClr val="C74325"/>
            </a:solidFill>
          </p:grpSpPr>
          <p:sp>
            <p:nvSpPr>
              <p:cNvPr id="92" name="Freeform: Shape 91">
                <a:extLst>
                  <a:ext uri="{FF2B5EF4-FFF2-40B4-BE49-F238E27FC236}">
                    <a16:creationId xmlns:a16="http://schemas.microsoft.com/office/drawing/2014/main" id="{E9743C52-A139-33A1-6B16-9E5949F21EB8}"/>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E5AF9C2-89E9-1540-C593-CBE858F37720}"/>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32E219D-8A1D-42D3-3D9B-772F32F5816F}"/>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A0795407-C9A1-71A1-57B8-2EE115ADA4DD}"/>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268AF10-0805-AE24-76CC-12FBC6C5EB43}"/>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EA6E968-5AE1-4A80-4116-1CDED0C301A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B37DC68-915F-EA62-DDFE-79A5AE18DE10}"/>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F6D6F110-AF77-1D61-BED6-F88F86968D3B}"/>
              </a:ext>
            </a:extLst>
          </p:cNvPr>
          <p:cNvGrpSpPr/>
          <p:nvPr/>
        </p:nvGrpSpPr>
        <p:grpSpPr>
          <a:xfrm>
            <a:off x="4657885" y="286076"/>
            <a:ext cx="7161632" cy="5086729"/>
            <a:chOff x="4657885" y="286076"/>
            <a:chExt cx="7161632" cy="5086729"/>
          </a:xfrm>
        </p:grpSpPr>
        <p:sp>
          <p:nvSpPr>
            <p:cNvPr id="113" name="Rectangle: Rounded Corners 112">
              <a:extLst>
                <a:ext uri="{FF2B5EF4-FFF2-40B4-BE49-F238E27FC236}">
                  <a16:creationId xmlns:a16="http://schemas.microsoft.com/office/drawing/2014/main" id="{D075BE53-F2BE-9D2C-B970-1C455A4BEBAF}"/>
                </a:ext>
              </a:extLst>
            </p:cNvPr>
            <p:cNvSpPr/>
            <p:nvPr/>
          </p:nvSpPr>
          <p:spPr bwMode="auto">
            <a:xfrm>
              <a:off x="4786882" y="621937"/>
              <a:ext cx="7032635" cy="4310718"/>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5C00FB42-20EF-FAD7-9442-3BB63AFC50D4}"/>
                </a:ext>
              </a:extLst>
            </p:cNvPr>
            <p:cNvSpPr txBox="1"/>
            <p:nvPr/>
          </p:nvSpPr>
          <p:spPr>
            <a:xfrm>
              <a:off x="5467282" y="286076"/>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15" name="Graphic 114">
              <a:extLst>
                <a:ext uri="{FF2B5EF4-FFF2-40B4-BE49-F238E27FC236}">
                  <a16:creationId xmlns:a16="http://schemas.microsoft.com/office/drawing/2014/main" id="{845FC42D-F9F0-19BA-1C9F-3783ACF3F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57885" y="343226"/>
              <a:ext cx="659322" cy="565350"/>
            </a:xfrm>
            <a:prstGeom prst="rect">
              <a:avLst/>
            </a:prstGeom>
            <a:effectLst>
              <a:outerShdw blurRad="88900" dist="25400" dir="2700000" algn="tl" rotWithShape="0">
                <a:prstClr val="black">
                  <a:alpha val="26000"/>
                </a:prstClr>
              </a:outerShdw>
            </a:effectLst>
          </p:spPr>
        </p:pic>
        <p:pic>
          <p:nvPicPr>
            <p:cNvPr id="20" name="Graphic 56">
              <a:extLst>
                <a:ext uri="{FF2B5EF4-FFF2-40B4-BE49-F238E27FC236}">
                  <a16:creationId xmlns:a16="http://schemas.microsoft.com/office/drawing/2014/main" id="{F0BE5100-0728-00A8-18B2-7A7310CEC2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348678" y="2375692"/>
              <a:ext cx="424323" cy="378450"/>
            </a:xfrm>
            <a:prstGeom prst="rect">
              <a:avLst/>
            </a:prstGeom>
            <a:effectLst>
              <a:outerShdw blurRad="88900" dist="25400" dir="2700000" algn="tl" rotWithShape="0">
                <a:prstClr val="black">
                  <a:alpha val="26000"/>
                </a:prstClr>
              </a:outerShdw>
            </a:effectLst>
          </p:spPr>
        </p:pic>
        <p:sp>
          <p:nvSpPr>
            <p:cNvPr id="21" name="TextBox 20">
              <a:extLst>
                <a:ext uri="{FF2B5EF4-FFF2-40B4-BE49-F238E27FC236}">
                  <a16:creationId xmlns:a16="http://schemas.microsoft.com/office/drawing/2014/main" id="{AF818B0A-DF43-02A7-6E72-C0E5ED52EB6B}"/>
                </a:ext>
              </a:extLst>
            </p:cNvPr>
            <p:cNvSpPr txBox="1"/>
            <p:nvPr/>
          </p:nvSpPr>
          <p:spPr>
            <a:xfrm>
              <a:off x="5359423" y="2886045"/>
              <a:ext cx="37266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23" name="Graphic 22">
              <a:extLst>
                <a:ext uri="{FF2B5EF4-FFF2-40B4-BE49-F238E27FC236}">
                  <a16:creationId xmlns:a16="http://schemas.microsoft.com/office/drawing/2014/main" id="{6D892D12-46A4-CC14-E684-F45B3870B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380439" y="2230763"/>
              <a:ext cx="668310" cy="668310"/>
            </a:xfrm>
            <a:prstGeom prst="rect">
              <a:avLst/>
            </a:prstGeom>
            <a:effectLst>
              <a:outerShdw blurRad="88900" dist="25400" dir="2700000" algn="tl" rotWithShape="0">
                <a:prstClr val="black">
                  <a:alpha val="26000"/>
                </a:prstClr>
              </a:outerShdw>
            </a:effectLst>
          </p:spPr>
        </p:pic>
        <p:sp>
          <p:nvSpPr>
            <p:cNvPr id="24" name="TextBox 23">
              <a:extLst>
                <a:ext uri="{FF2B5EF4-FFF2-40B4-BE49-F238E27FC236}">
                  <a16:creationId xmlns:a16="http://schemas.microsoft.com/office/drawing/2014/main" id="{D0172FA5-9F03-0374-BFC4-12335A030039}"/>
                </a:ext>
              </a:extLst>
            </p:cNvPr>
            <p:cNvSpPr txBox="1"/>
            <p:nvPr/>
          </p:nvSpPr>
          <p:spPr>
            <a:xfrm>
              <a:off x="7543874" y="2886045"/>
              <a:ext cx="34144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Dapr</a:t>
              </a:r>
            </a:p>
          </p:txBody>
        </p:sp>
        <p:pic>
          <p:nvPicPr>
            <p:cNvPr id="26" name="Graphic 56">
              <a:extLst>
                <a:ext uri="{FF2B5EF4-FFF2-40B4-BE49-F238E27FC236}">
                  <a16:creationId xmlns:a16="http://schemas.microsoft.com/office/drawing/2014/main" id="{B83AF62B-155E-DCAA-8BE9-3C4DCF692FF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129028" y="2375692"/>
              <a:ext cx="374080" cy="378450"/>
            </a:xfrm>
            <a:prstGeom prst="rect">
              <a:avLst/>
            </a:prstGeom>
            <a:effectLst>
              <a:outerShdw blurRad="88900" dist="25400" dir="2700000" algn="tl" rotWithShape="0">
                <a:prstClr val="black">
                  <a:alpha val="26000"/>
                </a:prstClr>
              </a:outerShdw>
            </a:effectLst>
          </p:spPr>
        </p:pic>
        <p:sp>
          <p:nvSpPr>
            <p:cNvPr id="27" name="TextBox 26">
              <a:extLst>
                <a:ext uri="{FF2B5EF4-FFF2-40B4-BE49-F238E27FC236}">
                  <a16:creationId xmlns:a16="http://schemas.microsoft.com/office/drawing/2014/main" id="{FD89EFE7-1E99-1258-FBC9-9003E1396655}"/>
                </a:ext>
              </a:extLst>
            </p:cNvPr>
            <p:cNvSpPr txBox="1"/>
            <p:nvPr/>
          </p:nvSpPr>
          <p:spPr>
            <a:xfrm>
              <a:off x="6046908" y="2886045"/>
              <a:ext cx="508152"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Mongo</a:t>
              </a:r>
            </a:p>
          </p:txBody>
        </p:sp>
        <p:pic>
          <p:nvPicPr>
            <p:cNvPr id="30" name="Graphic 56">
              <a:extLst>
                <a:ext uri="{FF2B5EF4-FFF2-40B4-BE49-F238E27FC236}">
                  <a16:creationId xmlns:a16="http://schemas.microsoft.com/office/drawing/2014/main" id="{042AA926-E2F6-78CF-FD2B-DEE8F46C67D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813092" y="2349087"/>
              <a:ext cx="391769" cy="431662"/>
            </a:xfrm>
            <a:prstGeom prst="rect">
              <a:avLst/>
            </a:prstGeom>
            <a:effectLst>
              <a:outerShdw blurRad="88900" dist="25400" dir="2700000" algn="tl" rotWithShape="0">
                <a:prstClr val="black">
                  <a:alpha val="26000"/>
                </a:prstClr>
              </a:outerShdw>
            </a:effectLst>
          </p:spPr>
        </p:pic>
        <p:sp>
          <p:nvSpPr>
            <p:cNvPr id="31" name="TextBox 30">
              <a:extLst>
                <a:ext uri="{FF2B5EF4-FFF2-40B4-BE49-F238E27FC236}">
                  <a16:creationId xmlns:a16="http://schemas.microsoft.com/office/drawing/2014/main" id="{B1305DEF-C3A1-BD66-EB0E-C948F813F680}"/>
                </a:ext>
              </a:extLst>
            </p:cNvPr>
            <p:cNvSpPr txBox="1"/>
            <p:nvPr/>
          </p:nvSpPr>
          <p:spPr>
            <a:xfrm>
              <a:off x="6856033" y="2886045"/>
              <a:ext cx="275718"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SQL</a:t>
              </a:r>
            </a:p>
          </p:txBody>
        </p:sp>
        <p:pic>
          <p:nvPicPr>
            <p:cNvPr id="34" name="Graphic 33">
              <a:extLst>
                <a:ext uri="{FF2B5EF4-FFF2-40B4-BE49-F238E27FC236}">
                  <a16:creationId xmlns:a16="http://schemas.microsoft.com/office/drawing/2014/main" id="{085C401A-59D6-5B2D-BBA0-30DE8C86642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931233" y="994204"/>
              <a:ext cx="369206" cy="369206"/>
            </a:xfrm>
            <a:prstGeom prst="rect">
              <a:avLst/>
            </a:prstGeom>
            <a:effectLst>
              <a:outerShdw blurRad="88900" dist="25400" dir="2700000" algn="tl" rotWithShape="0">
                <a:prstClr val="black">
                  <a:alpha val="26000"/>
                </a:prstClr>
              </a:outerShdw>
            </a:effectLst>
          </p:spPr>
        </p:pic>
        <p:sp>
          <p:nvSpPr>
            <p:cNvPr id="35" name="TextBox 34">
              <a:extLst>
                <a:ext uri="{FF2B5EF4-FFF2-40B4-BE49-F238E27FC236}">
                  <a16:creationId xmlns:a16="http://schemas.microsoft.com/office/drawing/2014/main" id="{286BEB2B-9277-CBB9-0868-7EB5418315DD}"/>
                </a:ext>
              </a:extLst>
            </p:cNvPr>
            <p:cNvSpPr txBox="1"/>
            <p:nvPr/>
          </p:nvSpPr>
          <p:spPr>
            <a:xfrm>
              <a:off x="7810641" y="1516404"/>
              <a:ext cx="60022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Gateway</a:t>
              </a:r>
            </a:p>
          </p:txBody>
        </p:sp>
        <p:cxnSp>
          <p:nvCxnSpPr>
            <p:cNvPr id="37" name="Straight Arrow Connector 14">
              <a:extLst>
                <a:ext uri="{FF2B5EF4-FFF2-40B4-BE49-F238E27FC236}">
                  <a16:creationId xmlns:a16="http://schemas.microsoft.com/office/drawing/2014/main" id="{868B0F30-871E-B4D9-CE67-3F55DFAE27B6}"/>
                </a:ext>
              </a:extLst>
            </p:cNvPr>
            <p:cNvCxnSpPr>
              <a:cxnSpLocks/>
            </p:cNvCxnSpPr>
            <p:nvPr/>
          </p:nvCxnSpPr>
          <p:spPr>
            <a:xfrm flipH="1">
              <a:off x="6823555" y="1191793"/>
              <a:ext cx="618094" cy="499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a:outerShdw blurRad="88900" dist="25400" dir="2700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01B28D9-56D6-C99E-12DF-5D673B9246BF}"/>
                </a:ext>
              </a:extLst>
            </p:cNvPr>
            <p:cNvSpPr txBox="1"/>
            <p:nvPr/>
          </p:nvSpPr>
          <p:spPr>
            <a:xfrm>
              <a:off x="6733044" y="1516404"/>
              <a:ext cx="79829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Connection</a:t>
              </a:r>
            </a:p>
          </p:txBody>
        </p:sp>
        <p:sp>
          <p:nvSpPr>
            <p:cNvPr id="40" name="TextBox 39">
              <a:extLst>
                <a:ext uri="{FF2B5EF4-FFF2-40B4-BE49-F238E27FC236}">
                  <a16:creationId xmlns:a16="http://schemas.microsoft.com/office/drawing/2014/main" id="{5EEAC9F5-D958-5DBB-B6EC-5FF19797F0B8}"/>
                </a:ext>
              </a:extLst>
            </p:cNvPr>
            <p:cNvSpPr txBox="1"/>
            <p:nvPr/>
          </p:nvSpPr>
          <p:spPr>
            <a:xfrm>
              <a:off x="5679054" y="1516404"/>
              <a:ext cx="761824" cy="184666"/>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41" name="Graphic 40">
              <a:extLst>
                <a:ext uri="{FF2B5EF4-FFF2-40B4-BE49-F238E27FC236}">
                  <a16:creationId xmlns:a16="http://schemas.microsoft.com/office/drawing/2014/main" id="{3E9476A4-1380-4A86-ABBC-283A96AFFA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877131" y="1098964"/>
              <a:ext cx="403565" cy="318213"/>
            </a:xfrm>
            <a:prstGeom prst="rect">
              <a:avLst/>
            </a:prstGeom>
            <a:effectLst>
              <a:outerShdw blurRad="88900" dist="25400" dir="2700000" algn="tl" rotWithShape="0">
                <a:prstClr val="black">
                  <a:alpha val="26000"/>
                </a:prstClr>
              </a:outerShdw>
            </a:effectLst>
          </p:spPr>
        </p:pic>
        <p:sp>
          <p:nvSpPr>
            <p:cNvPr id="44" name="TextBox 43">
              <a:extLst>
                <a:ext uri="{FF2B5EF4-FFF2-40B4-BE49-F238E27FC236}">
                  <a16:creationId xmlns:a16="http://schemas.microsoft.com/office/drawing/2014/main" id="{DA1B6456-2259-1707-0F33-F481CE401239}"/>
                </a:ext>
              </a:extLst>
            </p:cNvPr>
            <p:cNvSpPr txBox="1"/>
            <p:nvPr/>
          </p:nvSpPr>
          <p:spPr>
            <a:xfrm>
              <a:off x="5467612" y="4309152"/>
              <a:ext cx="402611"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a:t>
              </a:r>
            </a:p>
          </p:txBody>
        </p:sp>
        <p:pic>
          <p:nvPicPr>
            <p:cNvPr id="45" name="Graphic 44">
              <a:extLst>
                <a:ext uri="{FF2B5EF4-FFF2-40B4-BE49-F238E27FC236}">
                  <a16:creationId xmlns:a16="http://schemas.microsoft.com/office/drawing/2014/main" id="{246B2D80-DCC9-6691-8F6E-970CCBF1DF6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444" y="3777615"/>
              <a:ext cx="425533" cy="425533"/>
            </a:xfrm>
            <a:prstGeom prst="rect">
              <a:avLst/>
            </a:prstGeom>
            <a:effectLst>
              <a:outerShdw blurRad="88900" dist="25400" dir="2700000" algn="ctr" rotWithShape="0">
                <a:srgbClr val="000000">
                  <a:alpha val="26000"/>
                </a:srgbClr>
              </a:outerShdw>
            </a:effectLst>
          </p:spPr>
        </p:pic>
        <p:sp>
          <p:nvSpPr>
            <p:cNvPr id="47" name="TextBox 46">
              <a:extLst>
                <a:ext uri="{FF2B5EF4-FFF2-40B4-BE49-F238E27FC236}">
                  <a16:creationId xmlns:a16="http://schemas.microsoft.com/office/drawing/2014/main" id="{0B07BA0B-A693-3A99-7915-09B343BD80B8}"/>
                </a:ext>
              </a:extLst>
            </p:cNvPr>
            <p:cNvSpPr txBox="1"/>
            <p:nvPr/>
          </p:nvSpPr>
          <p:spPr>
            <a:xfrm>
              <a:off x="6348691" y="4309152"/>
              <a:ext cx="32977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AWS</a:t>
              </a:r>
            </a:p>
          </p:txBody>
        </p:sp>
        <p:pic>
          <p:nvPicPr>
            <p:cNvPr id="48" name="Graphic 39">
              <a:extLst>
                <a:ext uri="{FF2B5EF4-FFF2-40B4-BE49-F238E27FC236}">
                  <a16:creationId xmlns:a16="http://schemas.microsoft.com/office/drawing/2014/main" id="{93D27EC7-92BD-E333-910A-68CEDA4D2E87}"/>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6185941" y="3788959"/>
              <a:ext cx="655269" cy="470601"/>
            </a:xfrm>
            <a:prstGeom prst="rect">
              <a:avLst/>
            </a:prstGeom>
          </p:spPr>
        </p:pic>
        <p:sp>
          <p:nvSpPr>
            <p:cNvPr id="50" name="TextBox 49">
              <a:extLst>
                <a:ext uri="{FF2B5EF4-FFF2-40B4-BE49-F238E27FC236}">
                  <a16:creationId xmlns:a16="http://schemas.microsoft.com/office/drawing/2014/main" id="{AC8BE85A-DB59-B701-8074-2BB3339AF623}"/>
                </a:ext>
              </a:extLst>
            </p:cNvPr>
            <p:cNvSpPr txBox="1"/>
            <p:nvPr/>
          </p:nvSpPr>
          <p:spPr>
            <a:xfrm>
              <a:off x="7111223" y="4309152"/>
              <a:ext cx="79098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Kubernetes</a:t>
              </a:r>
            </a:p>
          </p:txBody>
        </p:sp>
        <p:grpSp>
          <p:nvGrpSpPr>
            <p:cNvPr id="51" name="Group 50">
              <a:extLst>
                <a:ext uri="{FF2B5EF4-FFF2-40B4-BE49-F238E27FC236}">
                  <a16:creationId xmlns:a16="http://schemas.microsoft.com/office/drawing/2014/main" id="{3328A55E-9E9B-E389-24DF-CACA049F696A}"/>
                </a:ext>
              </a:extLst>
            </p:cNvPr>
            <p:cNvGrpSpPr/>
            <p:nvPr/>
          </p:nvGrpSpPr>
          <p:grpSpPr>
            <a:xfrm>
              <a:off x="7273566" y="3776908"/>
              <a:ext cx="443714" cy="426240"/>
              <a:chOff x="-3433771" y="-1757525"/>
              <a:chExt cx="1685626" cy="1619248"/>
            </a:xfrm>
          </p:grpSpPr>
          <p:sp>
            <p:nvSpPr>
              <p:cNvPr id="52" name="Freeform: Shape 51">
                <a:extLst>
                  <a:ext uri="{FF2B5EF4-FFF2-40B4-BE49-F238E27FC236}">
                    <a16:creationId xmlns:a16="http://schemas.microsoft.com/office/drawing/2014/main" id="{A0BE4239-3563-18C6-8E85-84C785931DCF}"/>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a:effectLst>
                <a:outerShdw blurRad="50800" dist="12700" dir="2700000" sx="101000" sy="101000" algn="ctr" rotWithShape="0">
                  <a:srgbClr val="000000">
                    <a:alpha val="26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09668CD-75E4-FA44-3505-EA86C16EF783}"/>
                  </a:ext>
                </a:extLst>
              </p:cNvPr>
              <p:cNvSpPr/>
              <p:nvPr/>
            </p:nvSpPr>
            <p:spPr>
              <a:xfrm>
                <a:off x="-3232080" y="-1552923"/>
                <a:ext cx="1280576" cy="1239748"/>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610CAE30-EF94-326A-50A3-88E53A922C40}"/>
                </a:ext>
              </a:extLst>
            </p:cNvPr>
            <p:cNvSpPr txBox="1"/>
            <p:nvPr/>
          </p:nvSpPr>
          <p:spPr>
            <a:xfrm>
              <a:off x="9073605" y="2886045"/>
              <a:ext cx="70442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Extensible</a:t>
              </a:r>
            </a:p>
          </p:txBody>
        </p:sp>
        <p:grpSp>
          <p:nvGrpSpPr>
            <p:cNvPr id="56" name="Group 55">
              <a:extLst>
                <a:ext uri="{FF2B5EF4-FFF2-40B4-BE49-F238E27FC236}">
                  <a16:creationId xmlns:a16="http://schemas.microsoft.com/office/drawing/2014/main" id="{81E90117-5E9F-6653-FC28-FDE91B6FD9BC}"/>
                </a:ext>
              </a:extLst>
            </p:cNvPr>
            <p:cNvGrpSpPr/>
            <p:nvPr/>
          </p:nvGrpSpPr>
          <p:grpSpPr>
            <a:xfrm>
              <a:off x="9274692" y="2545524"/>
              <a:ext cx="302247" cy="62753"/>
              <a:chOff x="8886332" y="4069518"/>
              <a:chExt cx="302247" cy="62753"/>
            </a:xfrm>
          </p:grpSpPr>
          <p:sp>
            <p:nvSpPr>
              <p:cNvPr id="57" name="Oval 56">
                <a:extLst>
                  <a:ext uri="{FF2B5EF4-FFF2-40B4-BE49-F238E27FC236}">
                    <a16:creationId xmlns:a16="http://schemas.microsoft.com/office/drawing/2014/main" id="{D91D4C2E-285E-6E8B-36C9-A5A2FE2D7AC0}"/>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941B5B69-CFAD-15BF-0C1D-5EB6B2F387C1}"/>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C2AA16D-AABC-221D-764C-3B4FC21B4256}"/>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4" name="Graphic 63">
              <a:extLst>
                <a:ext uri="{FF2B5EF4-FFF2-40B4-BE49-F238E27FC236}">
                  <a16:creationId xmlns:a16="http://schemas.microsoft.com/office/drawing/2014/main" id="{7C7090E2-604D-F50A-4DB4-D5F541EED0F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925506" y="979001"/>
              <a:ext cx="410480" cy="410480"/>
            </a:xfrm>
            <a:prstGeom prst="rect">
              <a:avLst/>
            </a:prstGeom>
            <a:effectLst>
              <a:outerShdw blurRad="88900" dist="25400" dir="2700000" algn="tl" rotWithShape="0">
                <a:prstClr val="black">
                  <a:alpha val="26000"/>
                </a:prstClr>
              </a:outerShdw>
            </a:effectLst>
          </p:spPr>
        </p:pic>
        <p:sp>
          <p:nvSpPr>
            <p:cNvPr id="66" name="TextBox 65">
              <a:extLst>
                <a:ext uri="{FF2B5EF4-FFF2-40B4-BE49-F238E27FC236}">
                  <a16:creationId xmlns:a16="http://schemas.microsoft.com/office/drawing/2014/main" id="{C3ABAA39-BC81-2379-1D49-3E69EDFEECFE}"/>
                </a:ext>
              </a:extLst>
            </p:cNvPr>
            <p:cNvSpPr txBox="1"/>
            <p:nvPr/>
          </p:nvSpPr>
          <p:spPr>
            <a:xfrm>
              <a:off x="8707282" y="1516404"/>
              <a:ext cx="83676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Store</a:t>
              </a:r>
            </a:p>
          </p:txBody>
        </p:sp>
        <p:cxnSp>
          <p:nvCxnSpPr>
            <p:cNvPr id="67" name="Straight Connector 66">
              <a:extLst>
                <a:ext uri="{FF2B5EF4-FFF2-40B4-BE49-F238E27FC236}">
                  <a16:creationId xmlns:a16="http://schemas.microsoft.com/office/drawing/2014/main" id="{2FB67DA1-034B-14F4-EECC-11205ED86F06}"/>
                </a:ext>
              </a:extLst>
            </p:cNvPr>
            <p:cNvCxnSpPr>
              <a:cxnSpLocks/>
            </p:cNvCxnSpPr>
            <p:nvPr/>
          </p:nvCxnSpPr>
          <p:spPr>
            <a:xfrm>
              <a:off x="5120640" y="1997999"/>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AD1467FC-500C-8680-90FE-7307D938D555}"/>
                </a:ext>
              </a:extLst>
            </p:cNvPr>
            <p:cNvGrpSpPr/>
            <p:nvPr/>
          </p:nvGrpSpPr>
          <p:grpSpPr>
            <a:xfrm>
              <a:off x="8134310" y="4932654"/>
              <a:ext cx="320203" cy="440151"/>
              <a:chOff x="-2641583" y="3599536"/>
              <a:chExt cx="301697" cy="414711"/>
            </a:xfrm>
          </p:grpSpPr>
          <p:sp>
            <p:nvSpPr>
              <p:cNvPr id="72" name="Freeform: Shape 71">
                <a:extLst>
                  <a:ext uri="{FF2B5EF4-FFF2-40B4-BE49-F238E27FC236}">
                    <a16:creationId xmlns:a16="http://schemas.microsoft.com/office/drawing/2014/main" id="{46052E1C-38A9-5528-A07B-F54FA7A656AB}"/>
                  </a:ext>
                </a:extLst>
              </p:cNvPr>
              <p:cNvSpPr/>
              <p:nvPr/>
            </p:nvSpPr>
            <p:spPr bwMode="auto">
              <a:xfrm rot="5400000">
                <a:off x="-2629515" y="3724617"/>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3EFECF65-0B6B-4613-8192-AC0062457C95}"/>
                  </a:ext>
                </a:extLst>
              </p:cNvPr>
              <p:cNvCxnSpPr>
                <a:cxnSpLocks/>
                <a:stCxn id="72" idx="3"/>
                <a:endCxn id="113" idx="2"/>
              </p:cNvCxnSpPr>
              <p:nvPr/>
            </p:nvCxnSpPr>
            <p:spPr>
              <a:xfrm flipV="1">
                <a:off x="-2490734" y="3599536"/>
                <a:ext cx="0" cy="137149"/>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8" name="Graphic 117">
              <a:extLst>
                <a:ext uri="{FF2B5EF4-FFF2-40B4-BE49-F238E27FC236}">
                  <a16:creationId xmlns:a16="http://schemas.microsoft.com/office/drawing/2014/main" id="{4158651B-8258-89CB-ED36-E123A07F6416}"/>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8333209" y="2368086"/>
              <a:ext cx="364486" cy="385748"/>
            </a:xfrm>
            <a:prstGeom prst="rect">
              <a:avLst/>
            </a:prstGeom>
            <a:effectLst>
              <a:outerShdw blurRad="88900" dist="25400" dir="2700000" algn="tl" rotWithShape="0">
                <a:prstClr val="black">
                  <a:alpha val="26000"/>
                </a:prstClr>
              </a:outerShdw>
            </a:effectLst>
          </p:spPr>
        </p:pic>
        <p:sp>
          <p:nvSpPr>
            <p:cNvPr id="119" name="TextBox 118">
              <a:extLst>
                <a:ext uri="{FF2B5EF4-FFF2-40B4-BE49-F238E27FC236}">
                  <a16:creationId xmlns:a16="http://schemas.microsoft.com/office/drawing/2014/main" id="{28A3BD60-0E36-AAD0-CE52-3D2ECF96A23C}"/>
                </a:ext>
              </a:extLst>
            </p:cNvPr>
            <p:cNvSpPr txBox="1"/>
            <p:nvPr/>
          </p:nvSpPr>
          <p:spPr>
            <a:xfrm>
              <a:off x="8156382" y="2886045"/>
              <a:ext cx="71814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RabbitMQ</a:t>
              </a:r>
            </a:p>
          </p:txBody>
        </p:sp>
        <p:sp>
          <p:nvSpPr>
            <p:cNvPr id="121" name="TextBox 120">
              <a:extLst>
                <a:ext uri="{FF2B5EF4-FFF2-40B4-BE49-F238E27FC236}">
                  <a16:creationId xmlns:a16="http://schemas.microsoft.com/office/drawing/2014/main" id="{9D002E89-C271-9AA3-857B-1F27227E9ED6}"/>
                </a:ext>
              </a:extLst>
            </p:cNvPr>
            <p:cNvSpPr txBox="1"/>
            <p:nvPr/>
          </p:nvSpPr>
          <p:spPr>
            <a:xfrm>
              <a:off x="8090534" y="4309152"/>
              <a:ext cx="920124"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Any platform</a:t>
              </a:r>
            </a:p>
          </p:txBody>
        </p:sp>
        <p:grpSp>
          <p:nvGrpSpPr>
            <p:cNvPr id="122" name="Group 121">
              <a:extLst>
                <a:ext uri="{FF2B5EF4-FFF2-40B4-BE49-F238E27FC236}">
                  <a16:creationId xmlns:a16="http://schemas.microsoft.com/office/drawing/2014/main" id="{CC3162E4-E19F-02D7-2785-9135EE53D95C}"/>
                </a:ext>
              </a:extLst>
            </p:cNvPr>
            <p:cNvGrpSpPr/>
            <p:nvPr/>
          </p:nvGrpSpPr>
          <p:grpSpPr>
            <a:xfrm>
              <a:off x="8399469" y="3969591"/>
              <a:ext cx="302247" cy="62753"/>
              <a:chOff x="8886332" y="4069518"/>
              <a:chExt cx="302247" cy="62753"/>
            </a:xfrm>
          </p:grpSpPr>
          <p:sp>
            <p:nvSpPr>
              <p:cNvPr id="123" name="Oval 122">
                <a:extLst>
                  <a:ext uri="{FF2B5EF4-FFF2-40B4-BE49-F238E27FC236}">
                    <a16:creationId xmlns:a16="http://schemas.microsoft.com/office/drawing/2014/main" id="{213E30AE-8090-A4CA-642B-7DECCB5DA373}"/>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A059287-8D91-4D1C-DAFF-979E0F4DB06C}"/>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2EE970C-0BE0-075E-C739-E58F5E937F09}"/>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E6B16149-05EE-AB09-E2B0-06E32736252A}"/>
                </a:ext>
              </a:extLst>
            </p:cNvPr>
            <p:cNvCxnSpPr>
              <a:cxnSpLocks/>
            </p:cNvCxnSpPr>
            <p:nvPr/>
          </p:nvCxnSpPr>
          <p:spPr>
            <a:xfrm>
              <a:off x="5120640" y="3445137"/>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E38C015-6B0B-5F46-B7C8-528CB7715874}"/>
                </a:ext>
              </a:extLst>
            </p:cNvPr>
            <p:cNvSpPr txBox="1"/>
            <p:nvPr/>
          </p:nvSpPr>
          <p:spPr>
            <a:xfrm>
              <a:off x="10249515" y="942198"/>
              <a:ext cx="118507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Core</a:t>
              </a:r>
            </a:p>
            <a:p>
              <a:pPr>
                <a:defRPr/>
              </a:pPr>
              <a:r>
                <a:rPr lang="en-US">
                  <a:gradFill>
                    <a:gsLst>
                      <a:gs pos="53933">
                        <a:srgbClr val="FFFFFF"/>
                      </a:gs>
                      <a:gs pos="38000">
                        <a:srgbClr val="FFFFFF"/>
                      </a:gs>
                    </a:gsLst>
                    <a:path path="circle">
                      <a:fillToRect l="100000" b="100000"/>
                    </a:path>
                  </a:gradFill>
                  <a:latin typeface="Segoe UI Semibold"/>
                </a:rPr>
                <a:t>resources</a:t>
              </a:r>
            </a:p>
          </p:txBody>
        </p:sp>
        <p:sp>
          <p:nvSpPr>
            <p:cNvPr id="137" name="TextBox 136">
              <a:extLst>
                <a:ext uri="{FF2B5EF4-FFF2-40B4-BE49-F238E27FC236}">
                  <a16:creationId xmlns:a16="http://schemas.microsoft.com/office/drawing/2014/main" id="{3AFF3C0D-7279-B9B1-E201-E25368DA3157}"/>
                </a:ext>
              </a:extLst>
            </p:cNvPr>
            <p:cNvSpPr txBox="1"/>
            <p:nvPr/>
          </p:nvSpPr>
          <p:spPr>
            <a:xfrm>
              <a:off x="10249515" y="2404819"/>
              <a:ext cx="1185074"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Standard resources</a:t>
              </a:r>
            </a:p>
          </p:txBody>
        </p:sp>
        <p:sp>
          <p:nvSpPr>
            <p:cNvPr id="138" name="TextBox 137">
              <a:extLst>
                <a:ext uri="{FF2B5EF4-FFF2-40B4-BE49-F238E27FC236}">
                  <a16:creationId xmlns:a16="http://schemas.microsoft.com/office/drawing/2014/main" id="{6957FA9D-6C5E-34EC-903E-7F2622AF6831}"/>
                </a:ext>
              </a:extLst>
            </p:cNvPr>
            <p:cNvSpPr txBox="1"/>
            <p:nvPr/>
          </p:nvSpPr>
          <p:spPr>
            <a:xfrm>
              <a:off x="9458251" y="3823318"/>
              <a:ext cx="1976338"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Any cloud or on-premises resource</a:t>
              </a:r>
            </a:p>
          </p:txBody>
        </p:sp>
      </p:grpSp>
    </p:spTree>
    <p:extLst>
      <p:ext uri="{BB962C8B-B14F-4D97-AF65-F5344CB8AC3E}">
        <p14:creationId xmlns:p14="http://schemas.microsoft.com/office/powerpoint/2010/main" val="2311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50000" fill="hold" nodeType="withEffect">
                                  <p:stCondLst>
                                    <p:cond delay="200"/>
                                  </p:stCondLst>
                                  <p:childTnLst>
                                    <p:animMotion origin="layout" path="M 1.66667E-6 3.7037E-7 L 1.66667E-6 0.03542 " pathEditMode="relative" rAng="0" ptsTypes="AA">
                                      <p:cBhvr>
                                        <p:cTn id="9" dur="500" spd="-100000" fill="hold"/>
                                        <p:tgtEl>
                                          <p:spTgt spid="15"/>
                                        </p:tgtEl>
                                        <p:attrNameLst>
                                          <p:attrName>ppt_x</p:attrName>
                                          <p:attrName>ppt_y</p:attrName>
                                        </p:attrNameLst>
                                      </p:cBhvr>
                                      <p:rCtr x="0" y="1759"/>
                                    </p:animMotion>
                                  </p:childTnLst>
                                </p:cTn>
                              </p:par>
                              <p:par>
                                <p:cTn id="10" presetID="10" presetClass="entr" presetSubtype="0" decel="50000" fill="hold" nodeType="withEffect">
                                  <p:stCondLst>
                                    <p:cond delay="20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39"/>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69E77E0-5A66-FC30-8774-C1D94924D57C}"/>
              </a:ext>
            </a:extLst>
          </p:cNvPr>
          <p:cNvGrpSpPr/>
          <p:nvPr/>
        </p:nvGrpSpPr>
        <p:grpSpPr>
          <a:xfrm>
            <a:off x="3976432" y="738039"/>
            <a:ext cx="7841472" cy="2742577"/>
            <a:chOff x="4546786" y="2262077"/>
            <a:chExt cx="6296630" cy="2202264"/>
          </a:xfrm>
        </p:grpSpPr>
        <p:sp>
          <p:nvSpPr>
            <p:cNvPr id="2" name="Rounded Rectangle 5">
              <a:extLst>
                <a:ext uri="{FF2B5EF4-FFF2-40B4-BE49-F238E27FC236}">
                  <a16:creationId xmlns:a16="http://schemas.microsoft.com/office/drawing/2014/main" id="{AFBEBFD4-DDFF-3A6C-30F6-5DE4FDF49228}"/>
                </a:ext>
              </a:extLst>
            </p:cNvPr>
            <p:cNvSpPr/>
            <p:nvPr/>
          </p:nvSpPr>
          <p:spPr bwMode="auto">
            <a:xfrm>
              <a:off x="4546786" y="2868246"/>
              <a:ext cx="1096760" cy="1046855"/>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 name="Graphic 2">
              <a:extLst>
                <a:ext uri="{FF2B5EF4-FFF2-40B4-BE49-F238E27FC236}">
                  <a16:creationId xmlns:a16="http://schemas.microsoft.com/office/drawing/2014/main" id="{9061CC08-C3F6-A481-59A4-9D8BFDB97A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02884" y="3026766"/>
              <a:ext cx="579089" cy="456613"/>
            </a:xfrm>
            <a:prstGeom prst="rect">
              <a:avLst/>
            </a:prstGeom>
          </p:spPr>
        </p:pic>
        <p:cxnSp>
          <p:nvCxnSpPr>
            <p:cNvPr id="4" name="Straight Arrow Connector 16">
              <a:extLst>
                <a:ext uri="{FF2B5EF4-FFF2-40B4-BE49-F238E27FC236}">
                  <a16:creationId xmlns:a16="http://schemas.microsoft.com/office/drawing/2014/main" id="{23DD127A-B2C8-8054-4CC9-01B556707C6B}"/>
                </a:ext>
              </a:extLst>
            </p:cNvPr>
            <p:cNvCxnSpPr>
              <a:cxnSpLocks/>
            </p:cNvCxnSpPr>
            <p:nvPr/>
          </p:nvCxnSpPr>
          <p:spPr>
            <a:xfrm flipH="1">
              <a:off x="5643546" y="3391673"/>
              <a:ext cx="735012" cy="0"/>
            </a:xfrm>
            <a:prstGeom prst="straightConnector1">
              <a:avLst/>
            </a:prstGeom>
            <a:ln w="57150">
              <a:gradFill flip="none" rotWithShape="1">
                <a:gsLst>
                  <a:gs pos="0">
                    <a:srgbClr val="50E6FF"/>
                  </a:gs>
                  <a:gs pos="100000">
                    <a:srgbClr val="1EB9EA"/>
                  </a:gs>
                </a:gsLst>
                <a:lin ang="13500000" scaled="1"/>
                <a:tileRect/>
              </a:gradFill>
              <a:headEnd type="triangl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92E8EBA-AFDA-2D9A-FDCB-C93F321E4E2B}"/>
                </a:ext>
              </a:extLst>
            </p:cNvPr>
            <p:cNvGrpSpPr/>
            <p:nvPr/>
          </p:nvGrpSpPr>
          <p:grpSpPr>
            <a:xfrm>
              <a:off x="8985404" y="2262077"/>
              <a:ext cx="1743791" cy="553590"/>
              <a:chOff x="9195590" y="1186669"/>
              <a:chExt cx="1918770" cy="609140"/>
            </a:xfrm>
          </p:grpSpPr>
          <p:sp>
            <p:nvSpPr>
              <p:cNvPr id="6" name="Rounded Rectangle 5">
                <a:extLst>
                  <a:ext uri="{FF2B5EF4-FFF2-40B4-BE49-F238E27FC236}">
                    <a16:creationId xmlns:a16="http://schemas.microsoft.com/office/drawing/2014/main" id="{2241CE29-D850-47B9-8206-C22ABF54E9F0}"/>
                  </a:ext>
                </a:extLst>
              </p:cNvPr>
              <p:cNvSpPr/>
              <p:nvPr/>
            </p:nvSpPr>
            <p:spPr bwMode="auto">
              <a:xfrm>
                <a:off x="9607499" y="1186669"/>
                <a:ext cx="1506861" cy="609140"/>
              </a:xfrm>
              <a:prstGeom prst="roundRect">
                <a:avLst>
                  <a:gd name="adj" fmla="val 11455"/>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endParaRPr lang="en-US" sz="14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7" name="Graphic 6">
                <a:extLst>
                  <a:ext uri="{FF2B5EF4-FFF2-40B4-BE49-F238E27FC236}">
                    <a16:creationId xmlns:a16="http://schemas.microsoft.com/office/drawing/2014/main" id="{55E726F2-64D7-15CA-26A3-3A0ABC66319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43763" y="1293076"/>
                <a:ext cx="418497" cy="418498"/>
              </a:xfrm>
              <a:prstGeom prst="rect">
                <a:avLst/>
              </a:prstGeom>
            </p:spPr>
          </p:pic>
          <p:cxnSp>
            <p:nvCxnSpPr>
              <p:cNvPr id="8" name="Straight Arrow Connector 7">
                <a:extLst>
                  <a:ext uri="{FF2B5EF4-FFF2-40B4-BE49-F238E27FC236}">
                    <a16:creationId xmlns:a16="http://schemas.microsoft.com/office/drawing/2014/main" id="{5330C418-61DD-6EDE-EA7A-B44094E649D5}"/>
                  </a:ext>
                </a:extLst>
              </p:cNvPr>
              <p:cNvCxnSpPr>
                <a:cxnSpLocks/>
              </p:cNvCxnSpPr>
              <p:nvPr/>
            </p:nvCxnSpPr>
            <p:spPr>
              <a:xfrm>
                <a:off x="9195590" y="1491239"/>
                <a:ext cx="411909" cy="0"/>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8090786F-F0C8-4B4B-F71B-6754F92BB78E}"/>
                </a:ext>
              </a:extLst>
            </p:cNvPr>
            <p:cNvCxnSpPr>
              <a:cxnSpLocks/>
            </p:cNvCxnSpPr>
            <p:nvPr/>
          </p:nvCxnSpPr>
          <p:spPr>
            <a:xfrm flipV="1">
              <a:off x="8106627" y="3386364"/>
              <a:ext cx="1120320" cy="4478"/>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ounded Rectangle 5">
              <a:extLst>
                <a:ext uri="{FF2B5EF4-FFF2-40B4-BE49-F238E27FC236}">
                  <a16:creationId xmlns:a16="http://schemas.microsoft.com/office/drawing/2014/main" id="{F7F37AD9-6033-9E44-3442-C3079DA9661B}"/>
                </a:ext>
              </a:extLst>
            </p:cNvPr>
            <p:cNvSpPr/>
            <p:nvPr/>
          </p:nvSpPr>
          <p:spPr bwMode="auto">
            <a:xfrm>
              <a:off x="6378559" y="2868247"/>
              <a:ext cx="1096758" cy="1046853"/>
            </a:xfrm>
            <a:prstGeom prst="roundRect">
              <a:avLst>
                <a:gd name="adj" fmla="val 826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SQL DB</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FCA69DC5-59A7-00B1-4808-5D387B69577E}"/>
                </a:ext>
              </a:extLst>
            </p:cNvPr>
            <p:cNvSpPr/>
            <p:nvPr/>
          </p:nvSpPr>
          <p:spPr bwMode="auto">
            <a:xfrm>
              <a:off x="7971462" y="3253949"/>
              <a:ext cx="253946" cy="27544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gradFill flip="none" rotWithShape="1">
                <a:gsLst>
                  <a:gs pos="0">
                    <a:srgbClr val="50E6FF"/>
                  </a:gs>
                  <a:gs pos="100000">
                    <a:srgbClr val="1EB9EA"/>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1F3242C-3C5C-0B32-C729-E6E16C8AE863}"/>
                </a:ext>
              </a:extLst>
            </p:cNvPr>
            <p:cNvCxnSpPr>
              <a:cxnSpLocks/>
              <a:stCxn id="11" idx="3"/>
              <a:endCxn id="10" idx="3"/>
            </p:cNvCxnSpPr>
            <p:nvPr/>
          </p:nvCxnSpPr>
          <p:spPr>
            <a:xfrm flipH="1">
              <a:off x="7475317" y="3391672"/>
              <a:ext cx="496145" cy="2"/>
            </a:xfrm>
            <a:prstGeom prst="straightConnector1">
              <a:avLst/>
            </a:prstGeom>
            <a:ln w="57150">
              <a:gradFill flip="none" rotWithShape="1">
                <a:gsLst>
                  <a:gs pos="0">
                    <a:srgbClr val="50E6FF"/>
                  </a:gs>
                  <a:gs pos="100000">
                    <a:srgbClr val="1EB9EA"/>
                  </a:gs>
                </a:gsLst>
                <a:lin ang="135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3D3E9C-999A-1ACF-31E6-997C9802629A}"/>
                </a:ext>
              </a:extLst>
            </p:cNvPr>
            <p:cNvGrpSpPr/>
            <p:nvPr/>
          </p:nvGrpSpPr>
          <p:grpSpPr>
            <a:xfrm>
              <a:off x="8774764" y="3114047"/>
              <a:ext cx="1156635" cy="553590"/>
              <a:chOff x="9095773" y="1948095"/>
              <a:chExt cx="1272697" cy="609140"/>
            </a:xfrm>
          </p:grpSpPr>
          <p:sp>
            <p:nvSpPr>
              <p:cNvPr id="14" name="Rounded Rectangle 5">
                <a:extLst>
                  <a:ext uri="{FF2B5EF4-FFF2-40B4-BE49-F238E27FC236}">
                    <a16:creationId xmlns:a16="http://schemas.microsoft.com/office/drawing/2014/main" id="{5766A80B-5DA8-013C-0E5B-C138CCFC49D2}"/>
                  </a:ext>
                </a:extLst>
              </p:cNvPr>
              <p:cNvSpPr/>
              <p:nvPr/>
            </p:nvSpPr>
            <p:spPr bwMode="auto">
              <a:xfrm>
                <a:off x="9095773" y="1948095"/>
                <a:ext cx="1272697"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 RDS</a:t>
                </a:r>
              </a:p>
            </p:txBody>
          </p:sp>
          <p:pic>
            <p:nvPicPr>
              <p:cNvPr id="15" name="Graphic 15">
                <a:extLst>
                  <a:ext uri="{FF2B5EF4-FFF2-40B4-BE49-F238E27FC236}">
                    <a16:creationId xmlns:a16="http://schemas.microsoft.com/office/drawing/2014/main" id="{0A064DD9-94D2-AC32-B62C-948178D805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143520" y="1981957"/>
                <a:ext cx="531562" cy="531563"/>
              </a:xfrm>
              <a:prstGeom prst="roundRect">
                <a:avLst>
                  <a:gd name="adj" fmla="val 13083"/>
                </a:avLst>
              </a:prstGeom>
            </p:spPr>
          </p:pic>
        </p:grpSp>
        <p:grpSp>
          <p:nvGrpSpPr>
            <p:cNvPr id="16" name="Group 15">
              <a:extLst>
                <a:ext uri="{FF2B5EF4-FFF2-40B4-BE49-F238E27FC236}">
                  <a16:creationId xmlns:a16="http://schemas.microsoft.com/office/drawing/2014/main" id="{EF5C4DFD-9F8F-3A8A-CF59-6F98DA20CBE0}"/>
                </a:ext>
              </a:extLst>
            </p:cNvPr>
            <p:cNvGrpSpPr/>
            <p:nvPr/>
          </p:nvGrpSpPr>
          <p:grpSpPr>
            <a:xfrm>
              <a:off x="8985407" y="3910752"/>
              <a:ext cx="1858009" cy="553589"/>
              <a:chOff x="9195590" y="2692719"/>
              <a:chExt cx="2044449" cy="609140"/>
            </a:xfrm>
          </p:grpSpPr>
          <p:sp>
            <p:nvSpPr>
              <p:cNvPr id="17" name="Rounded Rectangle 5">
                <a:extLst>
                  <a:ext uri="{FF2B5EF4-FFF2-40B4-BE49-F238E27FC236}">
                    <a16:creationId xmlns:a16="http://schemas.microsoft.com/office/drawing/2014/main" id="{9E4C7390-D85F-0AEF-5807-F05236CC8CF8}"/>
                  </a:ext>
                </a:extLst>
              </p:cNvPr>
              <p:cNvSpPr/>
              <p:nvPr/>
            </p:nvSpPr>
            <p:spPr bwMode="auto">
              <a:xfrm>
                <a:off x="9607499" y="2692719"/>
                <a:ext cx="1632540"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Edge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cxnSp>
            <p:nvCxnSpPr>
              <p:cNvPr id="18" name="Straight Arrow Connector 17">
                <a:extLst>
                  <a:ext uri="{FF2B5EF4-FFF2-40B4-BE49-F238E27FC236}">
                    <a16:creationId xmlns:a16="http://schemas.microsoft.com/office/drawing/2014/main" id="{B6CC6DF6-D8A8-F76F-1898-8565A8A65455}"/>
                  </a:ext>
                </a:extLst>
              </p:cNvPr>
              <p:cNvCxnSpPr>
                <a:cxnSpLocks/>
              </p:cNvCxnSpPr>
              <p:nvPr/>
            </p:nvCxnSpPr>
            <p:spPr>
              <a:xfrm>
                <a:off x="9195590" y="2997289"/>
                <a:ext cx="411909" cy="1"/>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6290E0E-5ECF-58FC-0495-C51884007DB2}"/>
                </a:ext>
              </a:extLst>
            </p:cNvPr>
            <p:cNvSpPr txBox="1"/>
            <p:nvPr/>
          </p:nvSpPr>
          <p:spPr>
            <a:xfrm>
              <a:off x="5175006" y="4122588"/>
              <a:ext cx="1672091"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 access consistent connection strings and values</a:t>
              </a:r>
            </a:p>
          </p:txBody>
        </p:sp>
        <p:sp>
          <p:nvSpPr>
            <p:cNvPr id="20" name="TextBox 19">
              <a:extLst>
                <a:ext uri="{FF2B5EF4-FFF2-40B4-BE49-F238E27FC236}">
                  <a16:creationId xmlns:a16="http://schemas.microsoft.com/office/drawing/2014/main" id="{A687EFC8-1A4D-7BF9-24C1-A18F48F69C16}"/>
                </a:ext>
              </a:extLst>
            </p:cNvPr>
            <p:cNvSpPr txBox="1"/>
            <p:nvPr/>
          </p:nvSpPr>
          <p:spPr>
            <a:xfrm>
              <a:off x="7227614" y="4117445"/>
              <a:ext cx="1590543"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Infrastructure automatically deployed and configured</a:t>
              </a:r>
            </a:p>
          </p:txBody>
        </p:sp>
        <p:grpSp>
          <p:nvGrpSpPr>
            <p:cNvPr id="21" name="Group 20">
              <a:extLst>
                <a:ext uri="{FF2B5EF4-FFF2-40B4-BE49-F238E27FC236}">
                  <a16:creationId xmlns:a16="http://schemas.microsoft.com/office/drawing/2014/main" id="{838B36DE-DBB5-1718-C56E-C80A9393C5BD}"/>
                </a:ext>
              </a:extLst>
            </p:cNvPr>
            <p:cNvGrpSpPr/>
            <p:nvPr/>
          </p:nvGrpSpPr>
          <p:grpSpPr>
            <a:xfrm>
              <a:off x="7687727" y="2833713"/>
              <a:ext cx="760977" cy="1051662"/>
              <a:chOff x="8227360" y="1664080"/>
              <a:chExt cx="837338" cy="1157191"/>
            </a:xfrm>
          </p:grpSpPr>
          <p:sp>
            <p:nvSpPr>
              <p:cNvPr id="22" name="Freeform: Shape 21">
                <a:extLst>
                  <a:ext uri="{FF2B5EF4-FFF2-40B4-BE49-F238E27FC236}">
                    <a16:creationId xmlns:a16="http://schemas.microsoft.com/office/drawing/2014/main" id="{41950FA9-363A-A176-09A9-F84DF762EB27}"/>
                  </a:ext>
                </a:extLst>
              </p:cNvPr>
              <p:cNvSpPr/>
              <p:nvPr/>
            </p:nvSpPr>
            <p:spPr>
              <a:xfrm>
                <a:off x="8227360" y="1664080"/>
                <a:ext cx="403521" cy="405288"/>
              </a:xfrm>
              <a:custGeom>
                <a:avLst/>
                <a:gdLst>
                  <a:gd name="connsiteX0" fmla="*/ 174022 w 260985"/>
                  <a:gd name="connsiteY0" fmla="*/ 87058 h 262127"/>
                  <a:gd name="connsiteX1" fmla="*/ 137350 w 260985"/>
                  <a:gd name="connsiteY1" fmla="*/ 0 h 262127"/>
                  <a:gd name="connsiteX2" fmla="*/ 121348 w 260985"/>
                  <a:gd name="connsiteY2" fmla="*/ 0 h 262127"/>
                  <a:gd name="connsiteX3" fmla="*/ 0 w 260985"/>
                  <a:gd name="connsiteY3" fmla="*/ 124777 h 262127"/>
                  <a:gd name="connsiteX4" fmla="*/ 0 w 260985"/>
                  <a:gd name="connsiteY4" fmla="*/ 140779 h 262127"/>
                  <a:gd name="connsiteX5" fmla="*/ 124777 w 260985"/>
                  <a:gd name="connsiteY5" fmla="*/ 262128 h 262127"/>
                  <a:gd name="connsiteX6" fmla="*/ 139637 w 260985"/>
                  <a:gd name="connsiteY6" fmla="*/ 262128 h 262127"/>
                  <a:gd name="connsiteX7" fmla="*/ 260985 w 260985"/>
                  <a:gd name="connsiteY7" fmla="*/ 137350 h 262127"/>
                  <a:gd name="connsiteX8" fmla="*/ 260985 w 260985"/>
                  <a:gd name="connsiteY8" fmla="*/ 122491 h 262127"/>
                  <a:gd name="connsiteX9" fmla="*/ 173927 w 260985"/>
                  <a:gd name="connsiteY9" fmla="*/ 86963 h 2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985" h="262127">
                    <a:moveTo>
                      <a:pt x="174022" y="87058"/>
                    </a:moveTo>
                    <a:cubicBezTo>
                      <a:pt x="150019" y="64198"/>
                      <a:pt x="137350" y="33242"/>
                      <a:pt x="137350" y="0"/>
                    </a:cubicBezTo>
                    <a:lnTo>
                      <a:pt x="121348" y="0"/>
                    </a:lnTo>
                    <a:cubicBezTo>
                      <a:pt x="122492" y="67532"/>
                      <a:pt x="67532" y="123635"/>
                      <a:pt x="0" y="124777"/>
                    </a:cubicBezTo>
                    <a:lnTo>
                      <a:pt x="0" y="140779"/>
                    </a:lnTo>
                    <a:cubicBezTo>
                      <a:pt x="67532" y="139636"/>
                      <a:pt x="123635" y="194596"/>
                      <a:pt x="124777" y="262128"/>
                    </a:cubicBezTo>
                    <a:lnTo>
                      <a:pt x="139637" y="262128"/>
                    </a:lnTo>
                    <a:cubicBezTo>
                      <a:pt x="138494" y="194596"/>
                      <a:pt x="193453" y="138494"/>
                      <a:pt x="260985" y="137350"/>
                    </a:cubicBezTo>
                    <a:lnTo>
                      <a:pt x="260985" y="122491"/>
                    </a:lnTo>
                    <a:cubicBezTo>
                      <a:pt x="228886" y="122491"/>
                      <a:pt x="198025" y="111061"/>
                      <a:pt x="173927" y="86963"/>
                    </a:cubicBezTo>
                    <a:close/>
                  </a:path>
                </a:pathLst>
              </a:custGeom>
              <a:solidFill>
                <a:srgbClr val="FFB9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6B7B10-454D-28E7-4FCD-6B291378C407}"/>
                  </a:ext>
                </a:extLst>
              </p:cNvPr>
              <p:cNvSpPr/>
              <p:nvPr/>
            </p:nvSpPr>
            <p:spPr>
              <a:xfrm>
                <a:off x="8699025" y="2520249"/>
                <a:ext cx="301021" cy="301022"/>
              </a:xfrm>
              <a:custGeom>
                <a:avLst/>
                <a:gdLst>
                  <a:gd name="connsiteX0" fmla="*/ 129445 w 194691"/>
                  <a:gd name="connsiteY0" fmla="*/ 64103 h 194691"/>
                  <a:gd name="connsiteX1" fmla="*/ 101917 w 194691"/>
                  <a:gd name="connsiteY1" fmla="*/ 0 h 194691"/>
                  <a:gd name="connsiteX2" fmla="*/ 90488 w 194691"/>
                  <a:gd name="connsiteY2" fmla="*/ 0 h 194691"/>
                  <a:gd name="connsiteX3" fmla="*/ 0 w 194691"/>
                  <a:gd name="connsiteY3" fmla="*/ 92774 h 194691"/>
                  <a:gd name="connsiteX4" fmla="*/ 0 w 194691"/>
                  <a:gd name="connsiteY4" fmla="*/ 104203 h 194691"/>
                  <a:gd name="connsiteX5" fmla="*/ 92773 w 194691"/>
                  <a:gd name="connsiteY5" fmla="*/ 194691 h 194691"/>
                  <a:gd name="connsiteX6" fmla="*/ 104204 w 194691"/>
                  <a:gd name="connsiteY6" fmla="*/ 194691 h 194691"/>
                  <a:gd name="connsiteX7" fmla="*/ 194691 w 194691"/>
                  <a:gd name="connsiteY7" fmla="*/ 101918 h 194691"/>
                  <a:gd name="connsiteX8" fmla="*/ 194691 w 194691"/>
                  <a:gd name="connsiteY8" fmla="*/ 90488 h 194691"/>
                  <a:gd name="connsiteX9" fmla="*/ 129445 w 194691"/>
                  <a:gd name="connsiteY9" fmla="*/ 64198 h 19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91" h="194691">
                    <a:moveTo>
                      <a:pt x="129445" y="64103"/>
                    </a:moveTo>
                    <a:cubicBezTo>
                      <a:pt x="112300" y="46958"/>
                      <a:pt x="101917" y="24003"/>
                      <a:pt x="101917" y="0"/>
                    </a:cubicBezTo>
                    <a:lnTo>
                      <a:pt x="90488" y="0"/>
                    </a:lnTo>
                    <a:cubicBezTo>
                      <a:pt x="91631" y="50387"/>
                      <a:pt x="50387" y="92774"/>
                      <a:pt x="0" y="92774"/>
                    </a:cubicBezTo>
                    <a:lnTo>
                      <a:pt x="0" y="104203"/>
                    </a:lnTo>
                    <a:cubicBezTo>
                      <a:pt x="50387" y="103061"/>
                      <a:pt x="92773" y="144304"/>
                      <a:pt x="92773" y="194691"/>
                    </a:cubicBezTo>
                    <a:lnTo>
                      <a:pt x="104204" y="194691"/>
                    </a:lnTo>
                    <a:cubicBezTo>
                      <a:pt x="103061" y="144304"/>
                      <a:pt x="144304" y="101918"/>
                      <a:pt x="194691" y="101918"/>
                    </a:cubicBezTo>
                    <a:lnTo>
                      <a:pt x="194691" y="90488"/>
                    </a:lnTo>
                    <a:cubicBezTo>
                      <a:pt x="170688" y="90488"/>
                      <a:pt x="147733" y="81344"/>
                      <a:pt x="129445" y="64198"/>
                    </a:cubicBezTo>
                    <a:close/>
                  </a:path>
                </a:pathLst>
              </a:custGeom>
              <a:solidFill>
                <a:srgbClr val="FFB9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7685CC-B8C5-0A4A-D086-E739B9A53430}"/>
                  </a:ext>
                </a:extLst>
              </p:cNvPr>
              <p:cNvSpPr/>
              <p:nvPr/>
            </p:nvSpPr>
            <p:spPr>
              <a:xfrm>
                <a:off x="8935395" y="1876505"/>
                <a:ext cx="129303" cy="129303"/>
              </a:xfrm>
              <a:custGeom>
                <a:avLst/>
                <a:gdLst>
                  <a:gd name="connsiteX0" fmla="*/ 54959 w 83629"/>
                  <a:gd name="connsiteY0" fmla="*/ 27527 h 83629"/>
                  <a:gd name="connsiteX1" fmla="*/ 43529 w 83629"/>
                  <a:gd name="connsiteY1" fmla="*/ 0 h 83629"/>
                  <a:gd name="connsiteX2" fmla="*/ 38957 w 83629"/>
                  <a:gd name="connsiteY2" fmla="*/ 0 h 83629"/>
                  <a:gd name="connsiteX3" fmla="*/ 0 w 83629"/>
                  <a:gd name="connsiteY3" fmla="*/ 40100 h 83629"/>
                  <a:gd name="connsiteX4" fmla="*/ 0 w 83629"/>
                  <a:gd name="connsiteY4" fmla="*/ 44672 h 83629"/>
                  <a:gd name="connsiteX5" fmla="*/ 40100 w 83629"/>
                  <a:gd name="connsiteY5" fmla="*/ 83629 h 83629"/>
                  <a:gd name="connsiteX6" fmla="*/ 44672 w 83629"/>
                  <a:gd name="connsiteY6" fmla="*/ 83629 h 83629"/>
                  <a:gd name="connsiteX7" fmla="*/ 83630 w 83629"/>
                  <a:gd name="connsiteY7" fmla="*/ 43529 h 83629"/>
                  <a:gd name="connsiteX8" fmla="*/ 83630 w 83629"/>
                  <a:gd name="connsiteY8" fmla="*/ 38957 h 83629"/>
                  <a:gd name="connsiteX9" fmla="*/ 54959 w 83629"/>
                  <a:gd name="connsiteY9" fmla="*/ 27527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29" h="83629">
                    <a:moveTo>
                      <a:pt x="54959" y="27527"/>
                    </a:moveTo>
                    <a:cubicBezTo>
                      <a:pt x="46958" y="20669"/>
                      <a:pt x="43529" y="10382"/>
                      <a:pt x="43529" y="0"/>
                    </a:cubicBezTo>
                    <a:lnTo>
                      <a:pt x="38957" y="0"/>
                    </a:lnTo>
                    <a:cubicBezTo>
                      <a:pt x="38957" y="21717"/>
                      <a:pt x="21812" y="40100"/>
                      <a:pt x="0" y="40100"/>
                    </a:cubicBezTo>
                    <a:lnTo>
                      <a:pt x="0" y="44672"/>
                    </a:lnTo>
                    <a:cubicBezTo>
                      <a:pt x="21717" y="44672"/>
                      <a:pt x="40100" y="61817"/>
                      <a:pt x="40100" y="83629"/>
                    </a:cubicBezTo>
                    <a:lnTo>
                      <a:pt x="44672" y="83629"/>
                    </a:lnTo>
                    <a:cubicBezTo>
                      <a:pt x="44672" y="61913"/>
                      <a:pt x="61817" y="43529"/>
                      <a:pt x="83630" y="43529"/>
                    </a:cubicBezTo>
                    <a:lnTo>
                      <a:pt x="83630" y="38957"/>
                    </a:lnTo>
                    <a:cubicBezTo>
                      <a:pt x="72200" y="38957"/>
                      <a:pt x="61913" y="35528"/>
                      <a:pt x="54959" y="27527"/>
                    </a:cubicBezTo>
                    <a:close/>
                  </a:path>
                </a:pathLst>
              </a:custGeom>
              <a:solidFill>
                <a:srgbClr val="FFB900"/>
              </a:solidFill>
              <a:ln w="9525" cap="flat">
                <a:noFill/>
                <a:prstDash val="solid"/>
                <a:miter/>
              </a:ln>
            </p:spPr>
            <p:txBody>
              <a:bodyPr rtlCol="0" anchor="ctr"/>
              <a:lstStyle/>
              <a:p>
                <a:endParaRPr lang="en-US"/>
              </a:p>
            </p:txBody>
          </p:sp>
        </p:grpSp>
        <p:pic>
          <p:nvPicPr>
            <p:cNvPr id="25" name="Graphic 24">
              <a:extLst>
                <a:ext uri="{FF2B5EF4-FFF2-40B4-BE49-F238E27FC236}">
                  <a16:creationId xmlns:a16="http://schemas.microsoft.com/office/drawing/2014/main" id="{D6BF3A9A-8C4D-53D1-51D1-BA715475DD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68490" y="3981349"/>
              <a:ext cx="423587" cy="423587"/>
            </a:xfrm>
            <a:prstGeom prst="rect">
              <a:avLst/>
            </a:prstGeom>
          </p:spPr>
        </p:pic>
        <p:pic>
          <p:nvPicPr>
            <p:cNvPr id="26" name="Graphic 25">
              <a:extLst>
                <a:ext uri="{FF2B5EF4-FFF2-40B4-BE49-F238E27FC236}">
                  <a16:creationId xmlns:a16="http://schemas.microsoft.com/office/drawing/2014/main" id="{CEDF7F1F-56E0-FA1E-8F85-7864113CF4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26893" y="2992303"/>
              <a:ext cx="655832" cy="595364"/>
            </a:xfrm>
            <a:prstGeom prst="rect">
              <a:avLst/>
            </a:prstGeom>
          </p:spPr>
        </p:pic>
      </p:grpSp>
      <p:sp>
        <p:nvSpPr>
          <p:cNvPr id="34" name="Title 33">
            <a:extLst>
              <a:ext uri="{FF2B5EF4-FFF2-40B4-BE49-F238E27FC236}">
                <a16:creationId xmlns:a16="http://schemas.microsoft.com/office/drawing/2014/main" id="{250E1265-0888-195E-2084-555EC7F9EF76}"/>
              </a:ext>
            </a:extLst>
          </p:cNvPr>
          <p:cNvSpPr>
            <a:spLocks noGrp="1"/>
          </p:cNvSpPr>
          <p:nvPr>
            <p:ph type="title" idx="4294967295"/>
          </p:nvPr>
        </p:nvSpPr>
        <p:spPr>
          <a:xfrm>
            <a:off x="646197" y="3362581"/>
            <a:ext cx="2351088" cy="738188"/>
          </a:xfrm>
        </p:spPr>
        <p:txBody>
          <a:bodyPr/>
          <a:lstStyle/>
          <a:p>
            <a:r>
              <a:rPr lang="en-US" sz="4800" dirty="0"/>
              <a:t>Recipes</a:t>
            </a:r>
          </a:p>
        </p:txBody>
      </p:sp>
      <p:grpSp>
        <p:nvGrpSpPr>
          <p:cNvPr id="35" name="Graphic 2">
            <a:extLst>
              <a:ext uri="{FF2B5EF4-FFF2-40B4-BE49-F238E27FC236}">
                <a16:creationId xmlns:a16="http://schemas.microsoft.com/office/drawing/2014/main" id="{543121BA-9105-2CC6-E4DA-95D79A718EB3}"/>
              </a:ext>
            </a:extLst>
          </p:cNvPr>
          <p:cNvGrpSpPr/>
          <p:nvPr/>
        </p:nvGrpSpPr>
        <p:grpSpPr>
          <a:xfrm>
            <a:off x="638423" y="2796411"/>
            <a:ext cx="1590543" cy="431238"/>
            <a:chOff x="1245974" y="2113788"/>
            <a:chExt cx="9699833" cy="2629880"/>
          </a:xfrm>
        </p:grpSpPr>
        <p:sp>
          <p:nvSpPr>
            <p:cNvPr id="36" name="Freeform: Shape 35">
              <a:extLst>
                <a:ext uri="{FF2B5EF4-FFF2-40B4-BE49-F238E27FC236}">
                  <a16:creationId xmlns:a16="http://schemas.microsoft.com/office/drawing/2014/main" id="{1B810146-07E0-D757-EDF8-471170382516}"/>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aphic 2">
              <a:extLst>
                <a:ext uri="{FF2B5EF4-FFF2-40B4-BE49-F238E27FC236}">
                  <a16:creationId xmlns:a16="http://schemas.microsoft.com/office/drawing/2014/main" id="{B6943AD4-F2DA-694B-23BF-91BF8C79A17B}"/>
                </a:ext>
              </a:extLst>
            </p:cNvPr>
            <p:cNvGrpSpPr/>
            <p:nvPr/>
          </p:nvGrpSpPr>
          <p:grpSpPr>
            <a:xfrm>
              <a:off x="1245974" y="2347243"/>
              <a:ext cx="1278374" cy="2396371"/>
              <a:chOff x="1245974" y="2347243"/>
              <a:chExt cx="1278374" cy="2396371"/>
            </a:xfrm>
          </p:grpSpPr>
          <p:sp>
            <p:nvSpPr>
              <p:cNvPr id="46" name="Freeform: Shape 45">
                <a:extLst>
                  <a:ext uri="{FF2B5EF4-FFF2-40B4-BE49-F238E27FC236}">
                    <a16:creationId xmlns:a16="http://schemas.microsoft.com/office/drawing/2014/main" id="{25766299-226C-31D0-7D13-56A0285A2C2E}"/>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AF6F4EE-30BA-BB44-7028-6D4A30F3E70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1894E92-C334-4641-49C0-D426A0C3531E}"/>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3B7FB45-7EFC-62AA-C3D7-AD6352AF747F}"/>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37431B1-9BA0-8FE5-1B75-47740B415E77}"/>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A01ED7-86F0-A9EA-6007-EDECD0EFB923}"/>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44A59EC-3E8C-7D96-8EA5-374AE09A5500}"/>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4F1F68-1110-DBB9-39E3-98424814F3B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0760FDC-DEC6-B69C-AA24-29542A3B243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5E0C414-C5AB-B649-188F-64FF524E7A4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3B460A3-913B-D4F1-D51D-A83EC34BCAE8}"/>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7819062-A229-E983-FC98-B807E4CB98BB}"/>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4655886-E888-6634-6DF8-745B325C7DF8}"/>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02C91EE-B29D-233E-DD84-124C3456C8D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74938A2-6312-3B2B-E934-AC57FDB7F149}"/>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aphic 2">
              <a:extLst>
                <a:ext uri="{FF2B5EF4-FFF2-40B4-BE49-F238E27FC236}">
                  <a16:creationId xmlns:a16="http://schemas.microsoft.com/office/drawing/2014/main" id="{FF57716C-9E58-DE86-ECB1-B7B0496F4AC6}"/>
                </a:ext>
              </a:extLst>
            </p:cNvPr>
            <p:cNvGrpSpPr/>
            <p:nvPr/>
          </p:nvGrpSpPr>
          <p:grpSpPr>
            <a:xfrm>
              <a:off x="4145604" y="2113788"/>
              <a:ext cx="6800204" cy="2064851"/>
              <a:chOff x="4145604" y="2113788"/>
              <a:chExt cx="6800204" cy="2064851"/>
            </a:xfrm>
            <a:solidFill>
              <a:srgbClr val="C74325"/>
            </a:solidFill>
          </p:grpSpPr>
          <p:sp>
            <p:nvSpPr>
              <p:cNvPr id="39" name="Freeform: Shape 38">
                <a:extLst>
                  <a:ext uri="{FF2B5EF4-FFF2-40B4-BE49-F238E27FC236}">
                    <a16:creationId xmlns:a16="http://schemas.microsoft.com/office/drawing/2014/main" id="{0192A5FA-C168-2082-B2AC-B0B44AC928A4}"/>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8AED3A1-2D33-CA1E-BCD1-E2E9D7365874}"/>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472F703-72DA-06CD-EF16-1154296D89A2}"/>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725027C-F003-7B3D-642B-5CE1F3653175}"/>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6F8F19D-95CF-E628-C9D8-B48594666F0E}"/>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758B022-87FA-8970-0756-A2880245662F}"/>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3B3883F-2C97-9F14-0DA1-0ACA6C12F73F}"/>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extBox 70">
            <a:extLst>
              <a:ext uri="{FF2B5EF4-FFF2-40B4-BE49-F238E27FC236}">
                <a16:creationId xmlns:a16="http://schemas.microsoft.com/office/drawing/2014/main" id="{B5E97C2B-C550-1F43-972A-CCD42BF407FF}"/>
              </a:ext>
            </a:extLst>
          </p:cNvPr>
          <p:cNvSpPr txBox="1"/>
          <p:nvPr/>
        </p:nvSpPr>
        <p:spPr>
          <a:xfrm>
            <a:off x="5789542" y="4362052"/>
            <a:ext cx="4108488"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Leverage your existing </a:t>
            </a:r>
            <a:r>
              <a:rPr kumimoji="0" lang="en-US" sz="1800" b="0" i="0" u="none" strike="noStrike" kern="1200" cap="none" spc="0" normalizeH="0" baseline="0" noProof="0" err="1">
                <a:ln>
                  <a:noFill/>
                </a:ln>
                <a:solidFill>
                  <a:srgbClr val="000000"/>
                </a:solidFill>
                <a:effectLst/>
                <a:uLnTx/>
                <a:uFillTx/>
                <a:latin typeface="Segoe UI Semibold"/>
                <a:ea typeface="+mn-ea"/>
                <a:cs typeface="+mn-cs"/>
              </a:rPr>
              <a:t>IaC</a:t>
            </a:r>
            <a:r>
              <a:rPr kumimoji="0" lang="en-US" sz="1800" b="0" i="0" u="none" strike="noStrike" kern="1200" cap="none" spc="0" normalizeH="0" baseline="0" noProof="0">
                <a:ln>
                  <a:noFill/>
                </a:ln>
                <a:solidFill>
                  <a:srgbClr val="000000"/>
                </a:solidFill>
                <a:effectLst/>
                <a:uLnTx/>
                <a:uFillTx/>
                <a:latin typeface="Segoe UI Semibold"/>
                <a:ea typeface="+mn-ea"/>
                <a:cs typeface="+mn-cs"/>
              </a:rPr>
              <a:t> templates</a:t>
            </a:r>
          </a:p>
        </p:txBody>
      </p:sp>
      <p:cxnSp>
        <p:nvCxnSpPr>
          <p:cNvPr id="72" name="Straight Connector 71">
            <a:extLst>
              <a:ext uri="{FF2B5EF4-FFF2-40B4-BE49-F238E27FC236}">
                <a16:creationId xmlns:a16="http://schemas.microsoft.com/office/drawing/2014/main" id="{E7A3E4D7-FB0D-58F7-EFAC-277413DF9412}"/>
              </a:ext>
            </a:extLst>
          </p:cNvPr>
          <p:cNvCxnSpPr>
            <a:cxnSpLocks/>
            <a:stCxn id="71" idx="3"/>
          </p:cNvCxnSpPr>
          <p:nvPr/>
        </p:nvCxnSpPr>
        <p:spPr>
          <a:xfrm>
            <a:off x="9898030" y="4500552"/>
            <a:ext cx="1919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C8EAB71-F6CE-8B9B-E0E5-8C3510D995AA}"/>
              </a:ext>
            </a:extLst>
          </p:cNvPr>
          <p:cNvCxnSpPr>
            <a:cxnSpLocks/>
            <a:endCxn id="71" idx="1"/>
          </p:cNvCxnSpPr>
          <p:nvPr/>
        </p:nvCxnSpPr>
        <p:spPr>
          <a:xfrm>
            <a:off x="3976430" y="4500552"/>
            <a:ext cx="18131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3E7E4A3-1FC1-20A5-B93D-E885C9F78F64}"/>
              </a:ext>
            </a:extLst>
          </p:cNvPr>
          <p:cNvGrpSpPr/>
          <p:nvPr/>
        </p:nvGrpSpPr>
        <p:grpSpPr>
          <a:xfrm>
            <a:off x="4873107" y="5064762"/>
            <a:ext cx="5941358" cy="989824"/>
            <a:chOff x="5615642" y="4848686"/>
            <a:chExt cx="5941358" cy="989824"/>
          </a:xfrm>
        </p:grpSpPr>
        <p:sp>
          <p:nvSpPr>
            <p:cNvPr id="65" name="Rounded Rectangle 5">
              <a:extLst>
                <a:ext uri="{FF2B5EF4-FFF2-40B4-BE49-F238E27FC236}">
                  <a16:creationId xmlns:a16="http://schemas.microsoft.com/office/drawing/2014/main" id="{2833D938-0223-27A2-C8EB-0A12A1C7197C}"/>
                </a:ext>
              </a:extLst>
            </p:cNvPr>
            <p:cNvSpPr/>
            <p:nvPr/>
          </p:nvSpPr>
          <p:spPr bwMode="auto">
            <a:xfrm>
              <a:off x="5615642" y="4848686"/>
              <a:ext cx="5941358" cy="989824"/>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4" name="Group 73">
              <a:extLst>
                <a:ext uri="{FF2B5EF4-FFF2-40B4-BE49-F238E27FC236}">
                  <a16:creationId xmlns:a16="http://schemas.microsoft.com/office/drawing/2014/main" id="{3CD89E14-CC7E-BC86-D0DE-9EF70120CBA6}"/>
                </a:ext>
              </a:extLst>
            </p:cNvPr>
            <p:cNvGrpSpPr/>
            <p:nvPr/>
          </p:nvGrpSpPr>
          <p:grpSpPr>
            <a:xfrm>
              <a:off x="6030734" y="5079513"/>
              <a:ext cx="1235136" cy="517513"/>
              <a:chOff x="11043186" y="4247070"/>
              <a:chExt cx="1451061" cy="607986"/>
            </a:xfrm>
          </p:grpSpPr>
          <p:pic>
            <p:nvPicPr>
              <p:cNvPr id="75" name="Graphic 74">
                <a:extLst>
                  <a:ext uri="{FF2B5EF4-FFF2-40B4-BE49-F238E27FC236}">
                    <a16:creationId xmlns:a16="http://schemas.microsoft.com/office/drawing/2014/main" id="{43D994F8-8B27-1DB8-D90F-9D53DBA19A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76" name="TextBox 75">
                <a:extLst>
                  <a:ext uri="{FF2B5EF4-FFF2-40B4-BE49-F238E27FC236}">
                    <a16:creationId xmlns:a16="http://schemas.microsoft.com/office/drawing/2014/main" id="{B0E9FA46-B115-91C2-DA28-1531F1BDEDA0}"/>
                  </a:ext>
                </a:extLst>
              </p:cNvPr>
              <p:cNvSpPr txBox="1"/>
              <p:nvPr/>
            </p:nvSpPr>
            <p:spPr>
              <a:xfrm>
                <a:off x="11750368" y="4364013"/>
                <a:ext cx="743879" cy="361583"/>
              </a:xfrm>
              <a:prstGeom prst="rect">
                <a:avLst/>
              </a:prstGeom>
              <a:noFill/>
            </p:spPr>
            <p:txBody>
              <a:bodyPr wrap="none" lIns="0" tIns="0" rIns="0" bIns="0" rtlCol="0">
                <a:spAutoFit/>
              </a:bodyPr>
              <a:lstStyle/>
              <a:p>
                <a:pPr algn="ctr"/>
                <a:r>
                  <a:rPr lang="en-US" sz="2000">
                    <a:latin typeface="+mj-lt"/>
                  </a:rPr>
                  <a:t>Bicep</a:t>
                </a:r>
              </a:p>
            </p:txBody>
          </p:sp>
        </p:grpSp>
        <p:pic>
          <p:nvPicPr>
            <p:cNvPr id="1028" name="Picture 4" descr="Enabling VS Code Terraform extension code completion on Windows and Ubuntu (WSL 2) - DEV ...">
              <a:extLst>
                <a:ext uri="{FF2B5EF4-FFF2-40B4-BE49-F238E27FC236}">
                  <a16:creationId xmlns:a16="http://schemas.microsoft.com/office/drawing/2014/main" id="{BC64B704-9269-271D-DC49-2477FD269E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4706" y="5010593"/>
              <a:ext cx="1980775" cy="684268"/>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D6DBAD4-A502-21CE-0D5C-6BA879CAD0BF}"/>
                </a:ext>
              </a:extLst>
            </p:cNvPr>
            <p:cNvSpPr txBox="1"/>
            <p:nvPr/>
          </p:nvSpPr>
          <p:spPr>
            <a:xfrm>
              <a:off x="9802476" y="5153604"/>
              <a:ext cx="1476348" cy="369332"/>
            </a:xfrm>
            <a:prstGeom prst="rect">
              <a:avLst/>
            </a:prstGeom>
            <a:noFill/>
          </p:spPr>
          <p:txBody>
            <a:bodyPr wrap="square">
              <a:spAutoFit/>
            </a:bodyPr>
            <a:lstStyle/>
            <a:p>
              <a:r>
                <a:rPr lang="en-US" sz="1800">
                  <a:latin typeface="+mj-lt"/>
                </a:rPr>
                <a:t>Extensible…</a:t>
              </a:r>
              <a:endParaRPr lang="en-US"/>
            </a:p>
          </p:txBody>
        </p:sp>
      </p:grpSp>
    </p:spTree>
    <p:extLst>
      <p:ext uri="{BB962C8B-B14F-4D97-AF65-F5344CB8AC3E}">
        <p14:creationId xmlns:p14="http://schemas.microsoft.com/office/powerpoint/2010/main" val="10004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927C6228-28B7-B4C8-575E-17562B955282}"/>
              </a:ext>
            </a:extLst>
          </p:cNvPr>
          <p:cNvGrpSpPr/>
          <p:nvPr/>
        </p:nvGrpSpPr>
        <p:grpSpPr>
          <a:xfrm>
            <a:off x="1366407" y="5048415"/>
            <a:ext cx="9416726" cy="1063066"/>
            <a:chOff x="1366407" y="5141549"/>
            <a:chExt cx="9416726" cy="1063066"/>
          </a:xfrm>
        </p:grpSpPr>
        <p:sp>
          <p:nvSpPr>
            <p:cNvPr id="112" name="Rectangle: Rounded Corners 111">
              <a:extLst>
                <a:ext uri="{FF2B5EF4-FFF2-40B4-BE49-F238E27FC236}">
                  <a16:creationId xmlns:a16="http://schemas.microsoft.com/office/drawing/2014/main" id="{46793C31-11D3-D082-39D6-5F5431E92D98}"/>
                </a:ext>
              </a:extLst>
            </p:cNvPr>
            <p:cNvSpPr/>
            <p:nvPr/>
          </p:nvSpPr>
          <p:spPr bwMode="auto">
            <a:xfrm>
              <a:off x="1366407" y="5141549"/>
              <a:ext cx="9416726" cy="1063066"/>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0AAE55D-6709-FD0B-9CD4-720A209AC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526" y="5335165"/>
              <a:ext cx="1535305" cy="668301"/>
            </a:xfrm>
            <a:prstGeom prst="rect">
              <a:avLst/>
            </a:prstGeom>
            <a:extLst>
              <a:ext uri="{909E8E84-426E-40DD-AFC4-6F175D3DCCD1}">
                <a14:hiddenFill xmlns:a14="http://schemas.microsoft.com/office/drawing/2010/main">
                  <a:solidFill>
                    <a:srgbClr val="FFFFFF"/>
                  </a:solidFill>
                </a14:hiddenFill>
              </a:ext>
            </a:extLst>
          </p:spPr>
        </p:pic>
        <p:pic>
          <p:nvPicPr>
            <p:cNvPr id="38" name="Picture 37" descr="Graphical user interface&#10;&#10;Description automatically generated">
              <a:extLst>
                <a:ext uri="{FF2B5EF4-FFF2-40B4-BE49-F238E27FC236}">
                  <a16:creationId xmlns:a16="http://schemas.microsoft.com/office/drawing/2014/main" id="{C19D3505-6FEC-6594-5C93-88C3A564DE80}"/>
                </a:ext>
              </a:extLst>
            </p:cNvPr>
            <p:cNvPicPr>
              <a:picLocks noChangeAspect="1"/>
            </p:cNvPicPr>
            <p:nvPr/>
          </p:nvPicPr>
          <p:blipFill rotWithShape="1">
            <a:blip r:embed="rId4"/>
            <a:srcRect l="10600" t="31229" r="10600" b="31229"/>
            <a:stretch/>
          </p:blipFill>
          <p:spPr>
            <a:xfrm>
              <a:off x="2255466" y="5483496"/>
              <a:ext cx="2450813" cy="379170"/>
            </a:xfrm>
            <a:prstGeom prst="rect">
              <a:avLst/>
            </a:prstGeom>
          </p:spPr>
        </p:pic>
        <p:grpSp>
          <p:nvGrpSpPr>
            <p:cNvPr id="116" name="Group 115">
              <a:extLst>
                <a:ext uri="{FF2B5EF4-FFF2-40B4-BE49-F238E27FC236}">
                  <a16:creationId xmlns:a16="http://schemas.microsoft.com/office/drawing/2014/main" id="{E1F6C5AB-76CA-5847-3EA0-BBD5D31AF08A}"/>
                </a:ext>
              </a:extLst>
            </p:cNvPr>
            <p:cNvGrpSpPr/>
            <p:nvPr/>
          </p:nvGrpSpPr>
          <p:grpSpPr>
            <a:xfrm>
              <a:off x="7821108" y="5418954"/>
              <a:ext cx="2105486" cy="508256"/>
              <a:chOff x="19171382" y="5703881"/>
              <a:chExt cx="1226952" cy="296181"/>
            </a:xfrm>
          </p:grpSpPr>
          <p:pic>
            <p:nvPicPr>
              <p:cNvPr id="45" name="Graphic 44">
                <a:extLst>
                  <a:ext uri="{FF2B5EF4-FFF2-40B4-BE49-F238E27FC236}">
                    <a16:creationId xmlns:a16="http://schemas.microsoft.com/office/drawing/2014/main" id="{4F425133-0198-4243-55EC-34E078503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1382" y="5703881"/>
                <a:ext cx="296182" cy="296181"/>
              </a:xfrm>
              <a:prstGeom prst="rect">
                <a:avLst/>
              </a:prstGeom>
            </p:spPr>
          </p:pic>
          <p:sp>
            <p:nvSpPr>
              <p:cNvPr id="47" name="TextBox 46">
                <a:extLst>
                  <a:ext uri="{FF2B5EF4-FFF2-40B4-BE49-F238E27FC236}">
                    <a16:creationId xmlns:a16="http://schemas.microsoft.com/office/drawing/2014/main" id="{A97F6044-2D8C-B7DE-EB93-0985F5C492DF}"/>
                  </a:ext>
                </a:extLst>
              </p:cNvPr>
              <p:cNvSpPr txBox="1"/>
              <p:nvPr/>
            </p:nvSpPr>
            <p:spPr>
              <a:xfrm>
                <a:off x="19507590" y="5771262"/>
                <a:ext cx="890744" cy="16141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Semibold"/>
                    <a:ea typeface="+mn-ea"/>
                    <a:cs typeface="+mn-cs"/>
                  </a:rPr>
                  <a:t>On-premises</a:t>
                </a:r>
              </a:p>
            </p:txBody>
          </p:sp>
        </p:grpSp>
      </p:grpSp>
      <p:sp>
        <p:nvSpPr>
          <p:cNvPr id="102" name="Title 101">
            <a:extLst>
              <a:ext uri="{FF2B5EF4-FFF2-40B4-BE49-F238E27FC236}">
                <a16:creationId xmlns:a16="http://schemas.microsoft.com/office/drawing/2014/main" id="{565C2AEF-1BE6-AC60-2AA0-F699398A4E88}"/>
              </a:ext>
            </a:extLst>
          </p:cNvPr>
          <p:cNvSpPr>
            <a:spLocks noGrp="1"/>
          </p:cNvSpPr>
          <p:nvPr>
            <p:ph type="title" idx="4294967295"/>
          </p:nvPr>
        </p:nvSpPr>
        <p:spPr>
          <a:xfrm>
            <a:off x="1733550" y="686283"/>
            <a:ext cx="8724900" cy="554037"/>
          </a:xfrm>
        </p:spPr>
        <p:txBody>
          <a:bodyPr/>
          <a:lstStyle/>
          <a:p>
            <a:pPr algn="ctr"/>
            <a:r>
              <a:rPr lang="en-US"/>
              <a:t>Platform Engineering with Radius</a:t>
            </a:r>
          </a:p>
        </p:txBody>
      </p:sp>
      <p:grpSp>
        <p:nvGrpSpPr>
          <p:cNvPr id="193" name="Group 192">
            <a:extLst>
              <a:ext uri="{FF2B5EF4-FFF2-40B4-BE49-F238E27FC236}">
                <a16:creationId xmlns:a16="http://schemas.microsoft.com/office/drawing/2014/main" id="{B2B9AF3B-4288-8184-4CD4-2D0E08913A95}"/>
              </a:ext>
            </a:extLst>
          </p:cNvPr>
          <p:cNvGrpSpPr/>
          <p:nvPr/>
        </p:nvGrpSpPr>
        <p:grpSpPr>
          <a:xfrm>
            <a:off x="1366407" y="3284074"/>
            <a:ext cx="9416726" cy="1764341"/>
            <a:chOff x="1366407" y="3284074"/>
            <a:chExt cx="9416726" cy="1764341"/>
          </a:xfrm>
        </p:grpSpPr>
        <p:grpSp>
          <p:nvGrpSpPr>
            <p:cNvPr id="127" name="Group 126">
              <a:extLst>
                <a:ext uri="{FF2B5EF4-FFF2-40B4-BE49-F238E27FC236}">
                  <a16:creationId xmlns:a16="http://schemas.microsoft.com/office/drawing/2014/main" id="{46675B6C-D5B3-E86E-86B7-E9AB98A6FB56}"/>
                </a:ext>
              </a:extLst>
            </p:cNvPr>
            <p:cNvGrpSpPr/>
            <p:nvPr/>
          </p:nvGrpSpPr>
          <p:grpSpPr>
            <a:xfrm>
              <a:off x="1366407" y="3284074"/>
              <a:ext cx="9416726" cy="1321792"/>
              <a:chOff x="1366407" y="3377208"/>
              <a:chExt cx="9416726" cy="1321792"/>
            </a:xfrm>
          </p:grpSpPr>
          <p:sp>
            <p:nvSpPr>
              <p:cNvPr id="110" name="Rectangle: Rounded Corners 109">
                <a:extLst>
                  <a:ext uri="{FF2B5EF4-FFF2-40B4-BE49-F238E27FC236}">
                    <a16:creationId xmlns:a16="http://schemas.microsoft.com/office/drawing/2014/main" id="{2565DB1C-5A3F-E5F5-92FE-68E3522840B1}"/>
                  </a:ext>
                </a:extLst>
              </p:cNvPr>
              <p:cNvSpPr/>
              <p:nvPr/>
            </p:nvSpPr>
            <p:spPr bwMode="auto">
              <a:xfrm>
                <a:off x="1366407" y="3377208"/>
                <a:ext cx="9416726" cy="1321792"/>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aphic 2">
                <a:extLst>
                  <a:ext uri="{FF2B5EF4-FFF2-40B4-BE49-F238E27FC236}">
                    <a16:creationId xmlns:a16="http://schemas.microsoft.com/office/drawing/2014/main" id="{86FAC4AB-9649-6D78-A4A6-55F161E0774D}"/>
                  </a:ext>
                </a:extLst>
              </p:cNvPr>
              <p:cNvGrpSpPr/>
              <p:nvPr/>
            </p:nvGrpSpPr>
            <p:grpSpPr>
              <a:xfrm>
                <a:off x="1743921" y="3649200"/>
                <a:ext cx="2868802" cy="777806"/>
                <a:chOff x="1245974" y="2113788"/>
                <a:chExt cx="9699833" cy="2629880"/>
              </a:xfrm>
            </p:grpSpPr>
            <p:sp>
              <p:nvSpPr>
                <p:cNvPr id="4" name="Freeform: Shape 3">
                  <a:extLst>
                    <a:ext uri="{FF2B5EF4-FFF2-40B4-BE49-F238E27FC236}">
                      <a16:creationId xmlns:a16="http://schemas.microsoft.com/office/drawing/2014/main" id="{C90EA466-AC14-8D6F-FC4D-D37751398407}"/>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aphic 2">
                  <a:extLst>
                    <a:ext uri="{FF2B5EF4-FFF2-40B4-BE49-F238E27FC236}">
                      <a16:creationId xmlns:a16="http://schemas.microsoft.com/office/drawing/2014/main" id="{FB6F97BB-088E-33E6-A8E4-B26371A1825C}"/>
                    </a:ext>
                  </a:extLst>
                </p:cNvPr>
                <p:cNvGrpSpPr/>
                <p:nvPr/>
              </p:nvGrpSpPr>
              <p:grpSpPr>
                <a:xfrm>
                  <a:off x="1245974" y="2347243"/>
                  <a:ext cx="1278374" cy="2396371"/>
                  <a:chOff x="1245974" y="2347243"/>
                  <a:chExt cx="1278374" cy="2396371"/>
                </a:xfrm>
              </p:grpSpPr>
              <p:sp>
                <p:nvSpPr>
                  <p:cNvPr id="17" name="Freeform: Shape 16">
                    <a:extLst>
                      <a:ext uri="{FF2B5EF4-FFF2-40B4-BE49-F238E27FC236}">
                        <a16:creationId xmlns:a16="http://schemas.microsoft.com/office/drawing/2014/main" id="{247CA55B-FD49-0C05-6E53-6B51060283E5}"/>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F06BE55-25BB-46C6-D57C-D3FA73B6A470}"/>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EEC4665-175A-A6AE-9CF3-75F2C205C5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9BF10D7-469C-1238-FABC-D99FA1A1B9BC}"/>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251875F-F4BE-47BA-5E65-835C527C9B9B}"/>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8FB43DC-25F2-E00D-49A1-DFF9908D64A6}"/>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C454AC3-1362-9AC9-9DAF-F888046FD9DE}"/>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F8ADB7D-50E2-85BD-5911-6B2A2577496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B3A6266-7C60-750D-7B01-1A0DE9A1325C}"/>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AAB4B57-4EBE-D725-7B9E-5DDBD900BA7F}"/>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CA4AFD7-205E-9BAB-945F-15C90712DA01}"/>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2332C32-D27D-3815-70AA-603F17AE58C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85C2261-1941-3F43-DB55-6BD89D8A48AA}"/>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DE68BB6-306E-57E4-357F-3B320E22690B}"/>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BBD4F06-495D-2810-984B-D1ABB4B70AB3}"/>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aphic 2">
                  <a:extLst>
                    <a:ext uri="{FF2B5EF4-FFF2-40B4-BE49-F238E27FC236}">
                      <a16:creationId xmlns:a16="http://schemas.microsoft.com/office/drawing/2014/main" id="{CA8F4F6E-95F7-C4FC-1187-5FD637717805}"/>
                    </a:ext>
                  </a:extLst>
                </p:cNvPr>
                <p:cNvGrpSpPr/>
                <p:nvPr/>
              </p:nvGrpSpPr>
              <p:grpSpPr>
                <a:xfrm>
                  <a:off x="4145604" y="2113788"/>
                  <a:ext cx="6800204" cy="2064851"/>
                  <a:chOff x="4145604" y="2113788"/>
                  <a:chExt cx="6800204" cy="2064851"/>
                </a:xfrm>
                <a:solidFill>
                  <a:srgbClr val="C74325"/>
                </a:solidFill>
              </p:grpSpPr>
              <p:sp>
                <p:nvSpPr>
                  <p:cNvPr id="7" name="Freeform: Shape 6">
                    <a:extLst>
                      <a:ext uri="{FF2B5EF4-FFF2-40B4-BE49-F238E27FC236}">
                        <a16:creationId xmlns:a16="http://schemas.microsoft.com/office/drawing/2014/main" id="{B5829C1B-3CA7-40AA-DEE4-C14D4498F6AF}"/>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893A24B-3EBB-7F6D-DEFB-EE5D6CCC666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75863DD-F1A5-B8C7-A7A1-8DE0BABEBA78}"/>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9D53FAA-DD06-C80C-E8A4-3D7E15BB0B7B}"/>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2F7349D-3A0E-F053-D9AB-300F3F72185A}"/>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2B51FDD-BFFD-7263-0183-62C7CC68303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59D9BC06-34DA-D645-758F-BD9C2A0D1DF2}"/>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7" name="TextBox 106">
                <a:extLst>
                  <a:ext uri="{FF2B5EF4-FFF2-40B4-BE49-F238E27FC236}">
                    <a16:creationId xmlns:a16="http://schemas.microsoft.com/office/drawing/2014/main" id="{0723A52C-9F60-41C3-0442-64D9FA42BB4B}"/>
                  </a:ext>
                </a:extLst>
              </p:cNvPr>
              <p:cNvSpPr txBox="1"/>
              <p:nvPr/>
            </p:nvSpPr>
            <p:spPr>
              <a:xfrm>
                <a:off x="5182899" y="3706286"/>
                <a:ext cx="1605471"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Applications</a:t>
                </a:r>
              </a:p>
            </p:txBody>
          </p:sp>
          <p:sp>
            <p:nvSpPr>
              <p:cNvPr id="108" name="TextBox 107">
                <a:extLst>
                  <a:ext uri="{FF2B5EF4-FFF2-40B4-BE49-F238E27FC236}">
                    <a16:creationId xmlns:a16="http://schemas.microsoft.com/office/drawing/2014/main" id="{9DC6FAEF-85D6-5746-57DC-EAC1EF224C9E}"/>
                  </a:ext>
                </a:extLst>
              </p:cNvPr>
              <p:cNvSpPr txBox="1"/>
              <p:nvPr/>
            </p:nvSpPr>
            <p:spPr>
              <a:xfrm>
                <a:off x="7130643" y="3706286"/>
                <a:ext cx="164216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Environments</a:t>
                </a:r>
              </a:p>
            </p:txBody>
          </p:sp>
          <p:sp>
            <p:nvSpPr>
              <p:cNvPr id="117" name="TextBox 116">
                <a:extLst>
                  <a:ext uri="{FF2B5EF4-FFF2-40B4-BE49-F238E27FC236}">
                    <a16:creationId xmlns:a16="http://schemas.microsoft.com/office/drawing/2014/main" id="{D3335442-6AEF-2FCE-7FE0-BD1FEA292AED}"/>
                  </a:ext>
                </a:extLst>
              </p:cNvPr>
              <p:cNvSpPr txBox="1"/>
              <p:nvPr/>
            </p:nvSpPr>
            <p:spPr>
              <a:xfrm>
                <a:off x="9101409" y="3706286"/>
                <a:ext cx="133485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Recipes</a:t>
                </a:r>
              </a:p>
            </p:txBody>
          </p:sp>
        </p:grpSp>
        <p:cxnSp>
          <p:nvCxnSpPr>
            <p:cNvPr id="124" name="Straight Arrow Connector 123">
              <a:extLst>
                <a:ext uri="{FF2B5EF4-FFF2-40B4-BE49-F238E27FC236}">
                  <a16:creationId xmlns:a16="http://schemas.microsoft.com/office/drawing/2014/main" id="{77AAF3A0-FF8F-B933-CD5C-73F6FD946190}"/>
                </a:ext>
              </a:extLst>
            </p:cNvPr>
            <p:cNvCxnSpPr>
              <a:cxnSpLocks/>
              <a:stCxn id="110" idx="2"/>
              <a:endCxn id="112" idx="0"/>
            </p:cNvCxnSpPr>
            <p:nvPr/>
          </p:nvCxnSpPr>
          <p:spPr>
            <a:xfrm>
              <a:off x="6074770" y="4605866"/>
              <a:ext cx="0" cy="442549"/>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3300872F-E62D-B7A4-3A8E-3241DD774DAD}"/>
              </a:ext>
            </a:extLst>
          </p:cNvPr>
          <p:cNvGrpSpPr/>
          <p:nvPr/>
        </p:nvGrpSpPr>
        <p:grpSpPr>
          <a:xfrm>
            <a:off x="1366406" y="1811866"/>
            <a:ext cx="9414036" cy="1472208"/>
            <a:chOff x="1366406" y="1811866"/>
            <a:chExt cx="9414036" cy="1472208"/>
          </a:xfrm>
        </p:grpSpPr>
        <p:cxnSp>
          <p:nvCxnSpPr>
            <p:cNvPr id="118" name="Straight Arrow Connector 117">
              <a:extLst>
                <a:ext uri="{FF2B5EF4-FFF2-40B4-BE49-F238E27FC236}">
                  <a16:creationId xmlns:a16="http://schemas.microsoft.com/office/drawing/2014/main" id="{CB1E2B8D-A510-2B57-FE5F-75DA84ED1400}"/>
                </a:ext>
              </a:extLst>
            </p:cNvPr>
            <p:cNvCxnSpPr>
              <a:cxnSpLocks/>
              <a:stCxn id="109" idx="2"/>
            </p:cNvCxnSpPr>
            <p:nvPr/>
          </p:nvCxnSpPr>
          <p:spPr>
            <a:xfrm>
              <a:off x="3676021"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F4BE0BF-167F-49E8-BB35-94AC777DEF84}"/>
                </a:ext>
              </a:extLst>
            </p:cNvPr>
            <p:cNvCxnSpPr>
              <a:cxnSpLocks/>
              <a:stCxn id="111" idx="2"/>
            </p:cNvCxnSpPr>
            <p:nvPr/>
          </p:nvCxnSpPr>
          <p:spPr>
            <a:xfrm>
              <a:off x="8470828"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B4AFF24-63F1-E7B0-049F-9BC2C8FDFEE6}"/>
                </a:ext>
              </a:extLst>
            </p:cNvPr>
            <p:cNvSpPr/>
            <p:nvPr/>
          </p:nvSpPr>
          <p:spPr bwMode="auto">
            <a:xfrm>
              <a:off x="1366406"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a:extLst>
                <a:ext uri="{FF2B5EF4-FFF2-40B4-BE49-F238E27FC236}">
                  <a16:creationId xmlns:a16="http://schemas.microsoft.com/office/drawing/2014/main" id="{68F6DC40-E36A-C343-76DA-A3FCB5DC6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11197" y="1985099"/>
              <a:ext cx="597664" cy="597664"/>
            </a:xfrm>
            <a:prstGeom prst="rect">
              <a:avLst/>
            </a:prstGeom>
          </p:spPr>
        </p:pic>
        <p:sp>
          <p:nvSpPr>
            <p:cNvPr id="133" name="TextBox 132">
              <a:extLst>
                <a:ext uri="{FF2B5EF4-FFF2-40B4-BE49-F238E27FC236}">
                  <a16:creationId xmlns:a16="http://schemas.microsoft.com/office/drawing/2014/main" id="{E8976558-A71B-B912-529F-6E1DACB32C0B}"/>
                </a:ext>
              </a:extLst>
            </p:cNvPr>
            <p:cNvSpPr txBox="1"/>
            <p:nvPr/>
          </p:nvSpPr>
          <p:spPr>
            <a:xfrm>
              <a:off x="2425846" y="1991544"/>
              <a:ext cx="3255430"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Developers define application requirements and business logic</a:t>
              </a:r>
            </a:p>
          </p:txBody>
        </p:sp>
        <p:sp>
          <p:nvSpPr>
            <p:cNvPr id="111" name="Rectangle: Rounded Corners 110">
              <a:extLst>
                <a:ext uri="{FF2B5EF4-FFF2-40B4-BE49-F238E27FC236}">
                  <a16:creationId xmlns:a16="http://schemas.microsoft.com/office/drawing/2014/main" id="{32B7B3D2-D3FB-F436-74C0-EBFF59D2EB34}"/>
                </a:ext>
              </a:extLst>
            </p:cNvPr>
            <p:cNvSpPr/>
            <p:nvPr/>
          </p:nvSpPr>
          <p:spPr bwMode="auto">
            <a:xfrm>
              <a:off x="6161213"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Graphic 99">
              <a:extLst>
                <a:ext uri="{FF2B5EF4-FFF2-40B4-BE49-F238E27FC236}">
                  <a16:creationId xmlns:a16="http://schemas.microsoft.com/office/drawing/2014/main" id="{46F946AF-56D9-2E07-F4C4-E1DC64273F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8504" y="1974176"/>
              <a:ext cx="619510" cy="619510"/>
            </a:xfrm>
            <a:prstGeom prst="rect">
              <a:avLst/>
            </a:prstGeom>
          </p:spPr>
        </p:pic>
        <p:sp>
          <p:nvSpPr>
            <p:cNvPr id="135" name="TextBox 134">
              <a:extLst>
                <a:ext uri="{FF2B5EF4-FFF2-40B4-BE49-F238E27FC236}">
                  <a16:creationId xmlns:a16="http://schemas.microsoft.com/office/drawing/2014/main" id="{6BC2B29E-A93D-928B-D6C6-54777690F0DD}"/>
                </a:ext>
              </a:extLst>
            </p:cNvPr>
            <p:cNvSpPr txBox="1"/>
            <p:nvPr/>
          </p:nvSpPr>
          <p:spPr>
            <a:xfrm>
              <a:off x="7306512" y="1999077"/>
              <a:ext cx="3255432"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Operators define infrastructure security, cost, and compliance</a:t>
              </a:r>
            </a:p>
          </p:txBody>
        </p:sp>
      </p:grpSp>
    </p:spTree>
    <p:extLst>
      <p:ext uri="{BB962C8B-B14F-4D97-AF65-F5344CB8AC3E}">
        <p14:creationId xmlns:p14="http://schemas.microsoft.com/office/powerpoint/2010/main" val="21900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par>
                                <p:cTn id="8" presetID="0" presetClass="path" presetSubtype="0" decel="50000" fill="hold" nodeType="withEffect">
                                  <p:stCondLst>
                                    <p:cond delay="200"/>
                                  </p:stCondLst>
                                  <p:childTnLst>
                                    <p:animMotion origin="layout" path="M -4.375E-6 -0.02338 L -4.375E-6 -2.59259E-6 " pathEditMode="relative" rAng="0" ptsTypes="AA">
                                      <p:cBhvr>
                                        <p:cTn id="9" dur="500" fill="hold"/>
                                        <p:tgtEl>
                                          <p:spTgt spid="192"/>
                                        </p:tgtEl>
                                        <p:attrNameLst>
                                          <p:attrName>ppt_x</p:attrName>
                                          <p:attrName>ppt_y</p:attrName>
                                        </p:attrNameLst>
                                      </p:cBhvr>
                                      <p:rCtr x="0" y="1157"/>
                                    </p:animMotion>
                                  </p:childTnLst>
                                </p:cTn>
                              </p:par>
                              <p:par>
                                <p:cTn id="10" presetID="10" presetClass="entr" presetSubtype="0" decel="50000" fill="hold" nodeType="withEffect">
                                  <p:stCondLst>
                                    <p:cond delay="20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500"/>
                                        <p:tgtEl>
                                          <p:spTgt spid="193"/>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93"/>
                                        </p:tgtEl>
                                        <p:attrNameLst>
                                          <p:attrName>ppt_x</p:attrName>
                                          <p:attrName>ppt_y</p:attrName>
                                        </p:attrNameLst>
                                      </p:cBhvr>
                                      <p:rCtr x="0" y="1157"/>
                                    </p:animMotion>
                                  </p:childTnLst>
                                </p:cTn>
                              </p:par>
                              <p:par>
                                <p:cTn id="15" presetID="10" presetClass="entr" presetSubtype="0" decel="50000" fill="hold" nodeType="withEffect">
                                  <p:stCondLst>
                                    <p:cond delay="2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par>
                                <p:cTn id="18" presetID="0" presetClass="path" presetSubtype="0" decel="50000" fill="hold" nodeType="withEffect">
                                  <p:stCondLst>
                                    <p:cond delay="200"/>
                                  </p:stCondLst>
                                  <p:childTnLst>
                                    <p:animMotion origin="layout" path="M -4.375E-6 -0.02338 L -4.375E-6 -2.59259E-6 " pathEditMode="relative" rAng="0" ptsTypes="AA">
                                      <p:cBhvr>
                                        <p:cTn id="19" dur="500" fill="hold"/>
                                        <p:tgtEl>
                                          <p:spTgt spid="128"/>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a:xfrm>
            <a:off x="1524000" y="2735532"/>
            <a:ext cx="9144000" cy="1218795"/>
          </a:xfrm>
        </p:spPr>
        <p:txBody>
          <a:bodyPr/>
          <a:lstStyle/>
          <a:p>
            <a:r>
              <a:rPr lang="en-US" dirty="0"/>
              <a:t>Let’s build some Radius Applications!</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p:txBody>
          <a:bodyPr vert="horz" wrap="square" lIns="0" tIns="0" rIns="0" bIns="0" rtlCol="0" anchor="ctr">
            <a:spAutoFit/>
          </a:bodyPr>
          <a:lstStyle/>
          <a:p>
            <a:r>
              <a:rPr lang="en-US"/>
              <a:t>Submitted </a:t>
            </a:r>
            <a:br>
              <a:rPr lang="en-US"/>
            </a:br>
            <a:r>
              <a:rPr lang="en-US"/>
              <a:t>to CNCF</a:t>
            </a:r>
          </a:p>
        </p:txBody>
      </p:sp>
      <p:pic>
        <p:nvPicPr>
          <p:cNvPr id="5" name="Picture 4">
            <a:extLst>
              <a:ext uri="{FF2B5EF4-FFF2-40B4-BE49-F238E27FC236}">
                <a16:creationId xmlns:a16="http://schemas.microsoft.com/office/drawing/2014/main" id="{79290921-3F14-3E6E-326B-8B47344515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5589" y="1445412"/>
            <a:ext cx="7554912" cy="3967176"/>
          </a:xfrm>
          <a:prstGeom prst="roundRect">
            <a:avLst>
              <a:gd name="adj" fmla="val 485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sp>
        <p:nvSpPr>
          <p:cNvPr id="6" name="TextBox 5">
            <a:extLst>
              <a:ext uri="{FF2B5EF4-FFF2-40B4-BE49-F238E27FC236}">
                <a16:creationId xmlns:a16="http://schemas.microsoft.com/office/drawing/2014/main" id="{0167AC28-85A2-9B35-78BB-1964F2787AC4}"/>
              </a:ext>
            </a:extLst>
          </p:cNvPr>
          <p:cNvSpPr txBox="1"/>
          <p:nvPr/>
        </p:nvSpPr>
        <p:spPr>
          <a:xfrm>
            <a:off x="6449335" y="5178768"/>
            <a:ext cx="2787421" cy="478357"/>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aka.</a:t>
            </a:r>
            <a:r>
              <a:rPr lang="en-US"/>
              <a:t>ms/radius-cncf</a:t>
            </a:r>
          </a:p>
        </p:txBody>
      </p:sp>
    </p:spTree>
    <p:extLst>
      <p:ext uri="{BB962C8B-B14F-4D97-AF65-F5344CB8AC3E}">
        <p14:creationId xmlns:p14="http://schemas.microsoft.com/office/powerpoint/2010/main" val="1717532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7483226" y="4539812"/>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886898" y="4544387"/>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9"/>
              <a:ext cx="423927" cy="423927"/>
            </a:xfrm>
            <a:prstGeom prst="rect">
              <a:avLst/>
            </a:prstGeom>
          </p:spPr>
        </p:pic>
      </p:grpSp>
      <p:grpSp>
        <p:nvGrpSpPr>
          <p:cNvPr id="33" name="Group 32">
            <a:extLst>
              <a:ext uri="{FF2B5EF4-FFF2-40B4-BE49-F238E27FC236}">
                <a16:creationId xmlns:a16="http://schemas.microsoft.com/office/drawing/2014/main" id="{714F69E0-14D1-8F7B-2FBC-D0D99B80A8D6}"/>
              </a:ext>
            </a:extLst>
          </p:cNvPr>
          <p:cNvGrpSpPr/>
          <p:nvPr/>
        </p:nvGrpSpPr>
        <p:grpSpPr>
          <a:xfrm>
            <a:off x="3529068" y="4538422"/>
            <a:ext cx="3598827" cy="594478"/>
            <a:chOff x="1558970" y="4275496"/>
            <a:chExt cx="4382854" cy="723990"/>
          </a:xfrm>
        </p:grpSpPr>
        <p:sp>
          <p:nvSpPr>
            <p:cNvPr id="35" name="Rounded Rectangle 1">
              <a:extLst>
                <a:ext uri="{FF2B5EF4-FFF2-40B4-BE49-F238E27FC236}">
                  <a16:creationId xmlns:a16="http://schemas.microsoft.com/office/drawing/2014/main" id="{81C00671-E39F-17D3-E565-E8F7910574CA}"/>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28EA161-B4CA-A05E-A5F1-41ECF2DA5555}"/>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9" name="Graphic 38">
              <a:extLst>
                <a:ext uri="{FF2B5EF4-FFF2-40B4-BE49-F238E27FC236}">
                  <a16:creationId xmlns:a16="http://schemas.microsoft.com/office/drawing/2014/main" id="{9207C3BE-CAA3-9799-E28E-724EDFA84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extLst>
      <p:ext uri="{BB962C8B-B14F-4D97-AF65-F5344CB8AC3E}">
        <p14:creationId xmlns:p14="http://schemas.microsoft.com/office/powerpoint/2010/main" val="7367531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58CE5F-F8FF-DA46-3FEA-7B212DC454E3}"/>
              </a:ext>
            </a:extLst>
          </p:cNvPr>
          <p:cNvSpPr>
            <a:spLocks noGrp="1"/>
          </p:cNvSpPr>
          <p:nvPr>
            <p:ph type="body" sz="quarter" idx="10"/>
          </p:nvPr>
        </p:nvSpPr>
        <p:spPr>
          <a:xfrm>
            <a:off x="582408" y="4768426"/>
            <a:ext cx="5530850" cy="861774"/>
          </a:xfrm>
        </p:spPr>
        <p:txBody>
          <a:bodyPr/>
          <a:lstStyle/>
          <a:p>
            <a:r>
              <a:rPr lang="en-US" dirty="0"/>
              <a:t>Building and operating cloud-native applications with Radius</a:t>
            </a:r>
          </a:p>
        </p:txBody>
      </p:sp>
      <p:sp>
        <p:nvSpPr>
          <p:cNvPr id="6" name="Text Placeholder 5">
            <a:extLst>
              <a:ext uri="{FF2B5EF4-FFF2-40B4-BE49-F238E27FC236}">
                <a16:creationId xmlns:a16="http://schemas.microsoft.com/office/drawing/2014/main" id="{DF529C75-1B21-9DEC-DCA3-6EA2067693A3}"/>
              </a:ext>
            </a:extLst>
          </p:cNvPr>
          <p:cNvSpPr>
            <a:spLocks noGrp="1"/>
          </p:cNvSpPr>
          <p:nvPr>
            <p:ph type="body" sz="quarter" idx="11"/>
          </p:nvPr>
        </p:nvSpPr>
        <p:spPr>
          <a:xfrm>
            <a:off x="582408" y="5630200"/>
            <a:ext cx="5530850" cy="984885"/>
          </a:xfrm>
        </p:spPr>
        <p:txBody>
          <a:bodyPr/>
          <a:lstStyle/>
          <a:p>
            <a:r>
              <a:rPr lang="en-US" dirty="0"/>
              <a:t>Will Velida | Lead Software Engineer, Mantel Group</a:t>
            </a:r>
          </a:p>
          <a:p>
            <a:r>
              <a:rPr lang="en-US" dirty="0"/>
              <a:t>@willvelida</a:t>
            </a:r>
          </a:p>
        </p:txBody>
      </p:sp>
    </p:spTree>
    <p:extLst>
      <p:ext uri="{BB962C8B-B14F-4D97-AF65-F5344CB8AC3E}">
        <p14:creationId xmlns:p14="http://schemas.microsoft.com/office/powerpoint/2010/main" val="2998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EED0-AB94-807A-84E2-A7FBB4CF3B5B}"/>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78CB7A00-6BE3-E348-9C0F-BA6CC1B5E4E1}"/>
              </a:ext>
            </a:extLst>
          </p:cNvPr>
          <p:cNvGrpSpPr/>
          <p:nvPr/>
        </p:nvGrpSpPr>
        <p:grpSpPr>
          <a:xfrm>
            <a:off x="4101705" y="2661471"/>
            <a:ext cx="3988589" cy="594478"/>
            <a:chOff x="5424090" y="4523129"/>
            <a:chExt cx="4212452" cy="627844"/>
          </a:xfrm>
        </p:grpSpPr>
        <p:sp>
          <p:nvSpPr>
            <p:cNvPr id="4" name="Rounded Rectangle 33">
              <a:extLst>
                <a:ext uri="{FF2B5EF4-FFF2-40B4-BE49-F238E27FC236}">
                  <a16:creationId xmlns:a16="http://schemas.microsoft.com/office/drawing/2014/main" id="{FD43A40A-4B4F-B453-669A-45B3546267D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D05939D3-9DE4-4FC6-A6D9-C3E1EC2042C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6" name="Graphic 56">
              <a:extLst>
                <a:ext uri="{FF2B5EF4-FFF2-40B4-BE49-F238E27FC236}">
                  <a16:creationId xmlns:a16="http://schemas.microsoft.com/office/drawing/2014/main" id="{2A33AC41-D0B0-F3F7-4FB7-7B404DCC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FDD4AC8F-7CCE-AE6F-7C21-A2B735BAC1BA}"/>
              </a:ext>
            </a:extLst>
          </p:cNvPr>
          <p:cNvGrpSpPr/>
          <p:nvPr/>
        </p:nvGrpSpPr>
        <p:grpSpPr>
          <a:xfrm>
            <a:off x="4101705" y="3349568"/>
            <a:ext cx="3988589" cy="594478"/>
            <a:chOff x="5424090" y="4523129"/>
            <a:chExt cx="4212452" cy="627844"/>
          </a:xfrm>
        </p:grpSpPr>
        <p:sp>
          <p:nvSpPr>
            <p:cNvPr id="8" name="Rounded Rectangle 33">
              <a:extLst>
                <a:ext uri="{FF2B5EF4-FFF2-40B4-BE49-F238E27FC236}">
                  <a16:creationId xmlns:a16="http://schemas.microsoft.com/office/drawing/2014/main" id="{BA91FE99-E855-6FAD-390D-9F78AB413D93}"/>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D2D4624F-425E-ABB4-3DEF-216ECD911B90}"/>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twitter.com/willvelida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1" name="Picture 2" descr="X Logo - Free Vectors &amp; PSDs to Download">
            <a:extLst>
              <a:ext uri="{FF2B5EF4-FFF2-40B4-BE49-F238E27FC236}">
                <a16:creationId xmlns:a16="http://schemas.microsoft.com/office/drawing/2014/main" id="{012D611C-D646-3508-9E37-A64426F01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210" y="3502595"/>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6FC2ED-CBEF-D160-9CE0-3051B1B48F22}"/>
              </a:ext>
            </a:extLst>
          </p:cNvPr>
          <p:cNvGrpSpPr/>
          <p:nvPr/>
        </p:nvGrpSpPr>
        <p:grpSpPr>
          <a:xfrm>
            <a:off x="4101705" y="4039178"/>
            <a:ext cx="3988589" cy="594478"/>
            <a:chOff x="5424090" y="4523129"/>
            <a:chExt cx="4212452" cy="627844"/>
          </a:xfrm>
        </p:grpSpPr>
        <p:sp>
          <p:nvSpPr>
            <p:cNvPr id="14" name="Rounded Rectangle 33">
              <a:extLst>
                <a:ext uri="{FF2B5EF4-FFF2-40B4-BE49-F238E27FC236}">
                  <a16:creationId xmlns:a16="http://schemas.microsoft.com/office/drawing/2014/main" id="{8DD6CE01-6AD3-150A-1A1E-06200A5224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9254BFDB-DE9F-8820-AFBC-3E5C5050370D}"/>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026" name="Picture 2" descr="Linkedin icon - Free download on Iconfinder">
            <a:extLst>
              <a:ext uri="{FF2B5EF4-FFF2-40B4-BE49-F238E27FC236}">
                <a16:creationId xmlns:a16="http://schemas.microsoft.com/office/drawing/2014/main" id="{BFEA6ED6-F3F7-D5FE-8E12-B79B8D989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457" y="4170701"/>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907A2EE-5C19-AC99-7582-BCF0ECE651C5}"/>
              </a:ext>
            </a:extLst>
          </p:cNvPr>
          <p:cNvGrpSpPr/>
          <p:nvPr/>
        </p:nvGrpSpPr>
        <p:grpSpPr>
          <a:xfrm>
            <a:off x="4101705" y="4728788"/>
            <a:ext cx="3988589" cy="594478"/>
            <a:chOff x="5424090" y="4523129"/>
            <a:chExt cx="4212452" cy="627844"/>
          </a:xfrm>
        </p:grpSpPr>
        <p:sp>
          <p:nvSpPr>
            <p:cNvPr id="19" name="Rounded Rectangle 33">
              <a:extLst>
                <a:ext uri="{FF2B5EF4-FFF2-40B4-BE49-F238E27FC236}">
                  <a16:creationId xmlns:a16="http://schemas.microsoft.com/office/drawing/2014/main" id="{FDCCEBA7-43BE-7637-2FF8-268AE17B863B}"/>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7CC7A3B-505C-7C4D-CFE0-725A27AB8AEA}"/>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7" name="Picture 16" descr="A black background with a black square&#10;&#10;Description automatically generated with medium confidence">
            <a:extLst>
              <a:ext uri="{FF2B5EF4-FFF2-40B4-BE49-F238E27FC236}">
                <a16:creationId xmlns:a16="http://schemas.microsoft.com/office/drawing/2014/main" id="{E911AD0F-18F1-5A4D-A818-854436C9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457" y="4866599"/>
            <a:ext cx="318856" cy="318856"/>
          </a:xfrm>
          <a:prstGeom prst="rect">
            <a:avLst/>
          </a:prstGeom>
        </p:spPr>
      </p:pic>
      <p:grpSp>
        <p:nvGrpSpPr>
          <p:cNvPr id="23" name="Group 22">
            <a:extLst>
              <a:ext uri="{FF2B5EF4-FFF2-40B4-BE49-F238E27FC236}">
                <a16:creationId xmlns:a16="http://schemas.microsoft.com/office/drawing/2014/main" id="{70A9D94F-4E0A-B466-9E96-99E9EB1AAF6F}"/>
              </a:ext>
            </a:extLst>
          </p:cNvPr>
          <p:cNvGrpSpPr/>
          <p:nvPr/>
        </p:nvGrpSpPr>
        <p:grpSpPr>
          <a:xfrm>
            <a:off x="4101705" y="1978276"/>
            <a:ext cx="3988589" cy="594478"/>
            <a:chOff x="5424090" y="4523129"/>
            <a:chExt cx="4212452" cy="627844"/>
          </a:xfrm>
        </p:grpSpPr>
        <p:sp>
          <p:nvSpPr>
            <p:cNvPr id="24" name="Rounded Rectangle 33">
              <a:extLst>
                <a:ext uri="{FF2B5EF4-FFF2-40B4-BE49-F238E27FC236}">
                  <a16:creationId xmlns:a16="http://schemas.microsoft.com/office/drawing/2014/main" id="{231FDE0B-B104-9A92-CD97-3FC3C0C55EF5}"/>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12ED4A91-D0D1-49BA-4F83-C4EC61D21AA4}"/>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6" name="Graphic 25">
            <a:extLst>
              <a:ext uri="{FF2B5EF4-FFF2-40B4-BE49-F238E27FC236}">
                <a16:creationId xmlns:a16="http://schemas.microsoft.com/office/drawing/2014/main" id="{BF165C29-E0BA-AFCE-B179-0E97042F2B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0220" y="2101469"/>
            <a:ext cx="348093" cy="348092"/>
          </a:xfrm>
          <a:prstGeom prst="rect">
            <a:avLst/>
          </a:prstGeom>
        </p:spPr>
      </p:pic>
    </p:spTree>
    <p:extLst>
      <p:ext uri="{BB962C8B-B14F-4D97-AF65-F5344CB8AC3E}">
        <p14:creationId xmlns:p14="http://schemas.microsoft.com/office/powerpoint/2010/main" val="1516393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4FA30-5568-4500-33D8-4192D55DB69F}"/>
              </a:ext>
            </a:extLst>
          </p:cNvPr>
          <p:cNvSpPr>
            <a:spLocks noGrp="1"/>
          </p:cNvSpPr>
          <p:nvPr>
            <p:ph type="title"/>
          </p:nvPr>
        </p:nvSpPr>
        <p:spPr/>
        <p:txBody>
          <a:bodyPr/>
          <a:lstStyle/>
          <a:p>
            <a:r>
              <a:rPr lang="en-AU" dirty="0" err="1"/>
              <a:t>Whoami</a:t>
            </a:r>
            <a:r>
              <a:rPr lang="en-AU" dirty="0"/>
              <a:t>?</a:t>
            </a:r>
          </a:p>
        </p:txBody>
      </p:sp>
      <p:sp>
        <p:nvSpPr>
          <p:cNvPr id="6" name="Content Placeholder 5">
            <a:extLst>
              <a:ext uri="{FF2B5EF4-FFF2-40B4-BE49-F238E27FC236}">
                <a16:creationId xmlns:a16="http://schemas.microsoft.com/office/drawing/2014/main" id="{CB143576-C92B-5BA6-F93A-9974E1065A5A}"/>
              </a:ext>
            </a:extLst>
          </p:cNvPr>
          <p:cNvSpPr>
            <a:spLocks noGrp="1"/>
          </p:cNvSpPr>
          <p:nvPr>
            <p:ph sz="quarter" idx="13"/>
          </p:nvPr>
        </p:nvSpPr>
        <p:spPr>
          <a:xfrm>
            <a:off x="6389688" y="1435100"/>
            <a:ext cx="5219700" cy="4567404"/>
          </a:xfrm>
        </p:spPr>
        <p:txBody>
          <a:bodyPr/>
          <a:lstStyle/>
          <a:p>
            <a:r>
              <a:rPr lang="en-GB" dirty="0"/>
              <a:t>Lead Software Engineer at Mantel Group.</a:t>
            </a:r>
          </a:p>
          <a:p>
            <a:r>
              <a:rPr lang="en-GB" dirty="0"/>
              <a:t>Former </a:t>
            </a:r>
            <a:r>
              <a:rPr lang="en-GB" dirty="0" err="1"/>
              <a:t>MSFTer</a:t>
            </a:r>
            <a:r>
              <a:rPr lang="en-GB" dirty="0"/>
              <a:t> and Microsoft MVP based in Auckland – Moved to Melbourne last year.</a:t>
            </a:r>
          </a:p>
          <a:p>
            <a:r>
              <a:rPr lang="en-GB" dirty="0"/>
              <a:t>.NET and Azure developer with experience in banking, agriculture, and health industries.</a:t>
            </a:r>
          </a:p>
          <a:p>
            <a:r>
              <a:rPr lang="en-GB" dirty="0"/>
              <a:t>Former average rugby player.</a:t>
            </a:r>
          </a:p>
        </p:txBody>
      </p:sp>
      <p:pic>
        <p:nvPicPr>
          <p:cNvPr id="7" name="Content Placeholder 5" descr="A person standing at a podium&#10;&#10;Description automatically generated">
            <a:extLst>
              <a:ext uri="{FF2B5EF4-FFF2-40B4-BE49-F238E27FC236}">
                <a16:creationId xmlns:a16="http://schemas.microsoft.com/office/drawing/2014/main" id="{B50333E2-7AA1-4964-0B13-1AD977411AC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285081" y="1947069"/>
            <a:ext cx="3810000" cy="3810000"/>
          </a:xfrm>
          <a:prstGeom prst="rect">
            <a:avLst/>
          </a:prstGeom>
        </p:spPr>
      </p:pic>
    </p:spTree>
    <p:extLst>
      <p:ext uri="{BB962C8B-B14F-4D97-AF65-F5344CB8AC3E}">
        <p14:creationId xmlns:p14="http://schemas.microsoft.com/office/powerpoint/2010/main" val="14586820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a:t>Why is building and running microservice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Standardized “app” layer across platforms</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13927012"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16665781"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19398555"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22330170"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22644642"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17118959"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19881800"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4356118"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4" name="Rectangle: Rounded Corners 3">
            <a:extLst>
              <a:ext uri="{FF2B5EF4-FFF2-40B4-BE49-F238E27FC236}">
                <a16:creationId xmlns:a16="http://schemas.microsoft.com/office/drawing/2014/main" id="{539D8ECD-CDB6-C6E9-8C70-8C701F147D9A}"/>
              </a:ext>
            </a:extLst>
          </p:cNvPr>
          <p:cNvSpPr/>
          <p:nvPr/>
        </p:nvSpPr>
        <p:spPr bwMode="auto">
          <a:xfrm>
            <a:off x="2709333" y="2694935"/>
            <a:ext cx="6773334" cy="1425070"/>
          </a:xfrm>
          <a:prstGeom prst="roundRect">
            <a:avLst>
              <a:gd name="adj" fmla="val 5681"/>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86114994-D5A9-18DD-2D93-45B76F7FDD7F}"/>
              </a:ext>
            </a:extLst>
          </p:cNvPr>
          <p:cNvGrpSpPr/>
          <p:nvPr/>
        </p:nvGrpSpPr>
        <p:grpSpPr>
          <a:xfrm>
            <a:off x="3496733" y="3006089"/>
            <a:ext cx="835669" cy="802762"/>
            <a:chOff x="-3433771" y="-1757525"/>
            <a:chExt cx="1685626" cy="1619248"/>
          </a:xfrm>
        </p:grpSpPr>
        <p:sp>
          <p:nvSpPr>
            <p:cNvPr id="28" name="Freeform: Shape 27">
              <a:extLst>
                <a:ext uri="{FF2B5EF4-FFF2-40B4-BE49-F238E27FC236}">
                  <a16:creationId xmlns:a16="http://schemas.microsoft.com/office/drawing/2014/main" id="{DA1802E6-3C8D-A2FF-2118-AAC123BA2D4A}"/>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604D0F7-6739-0A67-2667-C5195D70DDF1}"/>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146F60E9-7313-50BD-BCCF-0F4519CC2BCE}"/>
              </a:ext>
            </a:extLst>
          </p:cNvPr>
          <p:cNvSpPr/>
          <p:nvPr/>
        </p:nvSpPr>
        <p:spPr>
          <a:xfrm>
            <a:off x="4590896"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
        <p:nvSpPr>
          <p:cNvPr id="34" name="Rectangle: Rounded Corners 33">
            <a:extLst>
              <a:ext uri="{FF2B5EF4-FFF2-40B4-BE49-F238E27FC236}">
                <a16:creationId xmlns:a16="http://schemas.microsoft.com/office/drawing/2014/main" id="{26954DC0-2B39-C6B1-B3F1-25B36E37685F}"/>
              </a:ext>
            </a:extLst>
          </p:cNvPr>
          <p:cNvSpPr/>
          <p:nvPr/>
        </p:nvSpPr>
        <p:spPr bwMode="auto">
          <a:xfrm>
            <a:off x="2709333" y="4311248"/>
            <a:ext cx="2068530" cy="615553"/>
          </a:xfrm>
          <a:prstGeom prst="roundRect">
            <a:avLst>
              <a:gd name="adj" fmla="val 11385"/>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5" name="Picture 34" descr="Graphical user interface&#10;&#10;Description automatically generated">
            <a:extLst>
              <a:ext uri="{FF2B5EF4-FFF2-40B4-BE49-F238E27FC236}">
                <a16:creationId xmlns:a16="http://schemas.microsoft.com/office/drawing/2014/main" id="{A6E37AD8-078F-6931-7CF6-6CCA852961D9}"/>
              </a:ext>
            </a:extLst>
          </p:cNvPr>
          <p:cNvPicPr>
            <a:picLocks noChangeAspect="1"/>
          </p:cNvPicPr>
          <p:nvPr/>
        </p:nvPicPr>
        <p:blipFill rotWithShape="1">
          <a:blip r:embed="rId9"/>
          <a:srcRect l="10600" t="31229" r="10600" b="31229"/>
          <a:stretch/>
        </p:blipFill>
        <p:spPr>
          <a:xfrm>
            <a:off x="2999808" y="4503947"/>
            <a:ext cx="1487638" cy="230154"/>
          </a:xfrm>
          <a:prstGeom prst="rect">
            <a:avLst/>
          </a:prstGeom>
        </p:spPr>
      </p:pic>
      <p:sp>
        <p:nvSpPr>
          <p:cNvPr id="36" name="Rectangle: Rounded Corners 35">
            <a:extLst>
              <a:ext uri="{FF2B5EF4-FFF2-40B4-BE49-F238E27FC236}">
                <a16:creationId xmlns:a16="http://schemas.microsoft.com/office/drawing/2014/main" id="{C1FC83C6-C013-A640-798C-943464A7EC69}"/>
              </a:ext>
            </a:extLst>
          </p:cNvPr>
          <p:cNvSpPr/>
          <p:nvPr/>
        </p:nvSpPr>
        <p:spPr bwMode="auto">
          <a:xfrm>
            <a:off x="5061735" y="4311248"/>
            <a:ext cx="2068530" cy="615553"/>
          </a:xfrm>
          <a:prstGeom prst="roundRect">
            <a:avLst>
              <a:gd name="adj" fmla="val 10734"/>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9A39D44-BD75-A6CE-A475-875D0CA88F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024" y="4402378"/>
            <a:ext cx="919952" cy="400442"/>
          </a:xfrm>
          <a:prstGeom prst="rect">
            <a:avLst/>
          </a:prstGeom>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DCE77796-3859-9219-E5FF-6D8674DC8EB7}"/>
              </a:ext>
            </a:extLst>
          </p:cNvPr>
          <p:cNvSpPr/>
          <p:nvPr/>
        </p:nvSpPr>
        <p:spPr bwMode="auto">
          <a:xfrm>
            <a:off x="7414137" y="4311248"/>
            <a:ext cx="2068530" cy="615553"/>
          </a:xfrm>
          <a:prstGeom prst="roundRect">
            <a:avLst>
              <a:gd name="adj" fmla="val 12883"/>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D039B774-01EA-5C8E-7405-50AE696DB70B}"/>
              </a:ext>
            </a:extLst>
          </p:cNvPr>
          <p:cNvGrpSpPr/>
          <p:nvPr/>
        </p:nvGrpSpPr>
        <p:grpSpPr>
          <a:xfrm>
            <a:off x="7795701" y="4473980"/>
            <a:ext cx="1330173" cy="268190"/>
            <a:chOff x="10127355" y="3850830"/>
            <a:chExt cx="1277749" cy="257620"/>
          </a:xfrm>
        </p:grpSpPr>
        <p:pic>
          <p:nvPicPr>
            <p:cNvPr id="40" name="Graphic 39">
              <a:extLst>
                <a:ext uri="{FF2B5EF4-FFF2-40B4-BE49-F238E27FC236}">
                  <a16:creationId xmlns:a16="http://schemas.microsoft.com/office/drawing/2014/main" id="{7199104D-ED32-C8CD-94A8-F7D4F3BF40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7355" y="3850830"/>
              <a:ext cx="257620" cy="257620"/>
            </a:xfrm>
            <a:prstGeom prst="rect">
              <a:avLst/>
            </a:prstGeom>
          </p:spPr>
        </p:pic>
        <p:sp>
          <p:nvSpPr>
            <p:cNvPr id="41" name="TextBox 40">
              <a:extLst>
                <a:ext uri="{FF2B5EF4-FFF2-40B4-BE49-F238E27FC236}">
                  <a16:creationId xmlns:a16="http://schemas.microsoft.com/office/drawing/2014/main" id="{DE0938AC-6101-905E-0E7C-58D107244FC6}"/>
                </a:ext>
              </a:extLst>
            </p:cNvPr>
            <p:cNvSpPr txBox="1"/>
            <p:nvPr/>
          </p:nvSpPr>
          <p:spPr>
            <a:xfrm>
              <a:off x="10410376" y="3876162"/>
              <a:ext cx="994728" cy="20695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On-premises</a:t>
              </a:r>
            </a:p>
          </p:txBody>
        </p:sp>
      </p:grpSp>
    </p:spTree>
    <p:extLst>
      <p:ext uri="{BB962C8B-B14F-4D97-AF65-F5344CB8AC3E}">
        <p14:creationId xmlns:p14="http://schemas.microsoft.com/office/powerpoint/2010/main" val="307337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Rounded Corners 87">
            <a:extLst>
              <a:ext uri="{FF2B5EF4-FFF2-40B4-BE49-F238E27FC236}">
                <a16:creationId xmlns:a16="http://schemas.microsoft.com/office/drawing/2014/main" id="{34ED8FF5-C71E-A607-E447-CC48C8761BAF}"/>
              </a:ext>
            </a:extLst>
          </p:cNvPr>
          <p:cNvSpPr/>
          <p:nvPr/>
        </p:nvSpPr>
        <p:spPr bwMode="auto">
          <a:xfrm>
            <a:off x="4695961" y="3980402"/>
            <a:ext cx="6121228" cy="2593118"/>
          </a:xfrm>
          <a:prstGeom prst="roundRect">
            <a:avLst>
              <a:gd name="adj" fmla="val 5487"/>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41A3A48-CA99-0196-B862-5EE316FCA099}"/>
              </a:ext>
            </a:extLst>
          </p:cNvPr>
          <p:cNvSpPr/>
          <p:nvPr/>
        </p:nvSpPr>
        <p:spPr bwMode="auto">
          <a:xfrm>
            <a:off x="4695961" y="471561"/>
            <a:ext cx="6121227" cy="762450"/>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FC0626A-E5E6-3616-219A-C940AF029543}"/>
              </a:ext>
            </a:extLst>
          </p:cNvPr>
          <p:cNvSpPr txBox="1"/>
          <p:nvPr/>
        </p:nvSpPr>
        <p:spPr>
          <a:xfrm>
            <a:off x="6878750"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Ports</a:t>
            </a:r>
          </a:p>
        </p:txBody>
      </p:sp>
      <p:pic>
        <p:nvPicPr>
          <p:cNvPr id="12" name="Graphic 11">
            <a:extLst>
              <a:ext uri="{FF2B5EF4-FFF2-40B4-BE49-F238E27FC236}">
                <a16:creationId xmlns:a16="http://schemas.microsoft.com/office/drawing/2014/main" id="{DD8E59A5-CF2A-6D2D-7B6D-0130FDB3D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117565" y="558424"/>
            <a:ext cx="345330" cy="345330"/>
          </a:xfrm>
          <a:prstGeom prst="rect">
            <a:avLst/>
          </a:prstGeom>
        </p:spPr>
      </p:pic>
      <p:sp>
        <p:nvSpPr>
          <p:cNvPr id="16" name="TextBox 15">
            <a:extLst>
              <a:ext uri="{FF2B5EF4-FFF2-40B4-BE49-F238E27FC236}">
                <a16:creationId xmlns:a16="http://schemas.microsoft.com/office/drawing/2014/main" id="{AA2F657C-AF16-9006-475E-556EC0ABE20E}"/>
              </a:ext>
            </a:extLst>
          </p:cNvPr>
          <p:cNvSpPr txBox="1"/>
          <p:nvPr/>
        </p:nvSpPr>
        <p:spPr>
          <a:xfrm>
            <a:off x="9789338" y="972852"/>
            <a:ext cx="70916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Dockerfile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2987D17-89F6-5829-0B64-C7761DA8700C}"/>
              </a:ext>
            </a:extLst>
          </p:cNvPr>
          <p:cNvSpPr>
            <a:spLocks noGrp="1"/>
          </p:cNvSpPr>
          <p:nvPr>
            <p:ph type="title"/>
          </p:nvPr>
        </p:nvSpPr>
        <p:spPr>
          <a:xfrm>
            <a:off x="459393" y="2256421"/>
            <a:ext cx="3494787" cy="984885"/>
          </a:xfrm>
        </p:spPr>
        <p:txBody>
          <a:bodyPr/>
          <a:lstStyle/>
          <a:p>
            <a:r>
              <a:rPr lang="en-US" sz="3200"/>
              <a:t>Cloud native apps are more than just</a:t>
            </a:r>
          </a:p>
        </p:txBody>
      </p:sp>
      <p:sp>
        <p:nvSpPr>
          <p:cNvPr id="60" name="Rectangle: Rounded Corners 59">
            <a:extLst>
              <a:ext uri="{FF2B5EF4-FFF2-40B4-BE49-F238E27FC236}">
                <a16:creationId xmlns:a16="http://schemas.microsoft.com/office/drawing/2014/main" id="{9E831CB7-6003-46AE-DC28-74264C8023EE}"/>
              </a:ext>
            </a:extLst>
          </p:cNvPr>
          <p:cNvSpPr/>
          <p:nvPr/>
        </p:nvSpPr>
        <p:spPr bwMode="auto">
          <a:xfrm>
            <a:off x="4862230" y="4135834"/>
            <a:ext cx="1517108" cy="2279562"/>
          </a:xfrm>
          <a:prstGeom prst="roundRect">
            <a:avLst>
              <a:gd name="adj" fmla="val 6626"/>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6" name="Picture 65" descr="Graphical user interface&#10;&#10;Description automatically generated">
            <a:extLst>
              <a:ext uri="{FF2B5EF4-FFF2-40B4-BE49-F238E27FC236}">
                <a16:creationId xmlns:a16="http://schemas.microsoft.com/office/drawing/2014/main" id="{0BAF1025-C821-B87B-B397-59F3BC6FC764}"/>
              </a:ext>
            </a:extLst>
          </p:cNvPr>
          <p:cNvPicPr>
            <a:picLocks noChangeAspect="1"/>
          </p:cNvPicPr>
          <p:nvPr/>
        </p:nvPicPr>
        <p:blipFill rotWithShape="1">
          <a:blip r:embed="rId5"/>
          <a:srcRect l="10600" t="31229" r="10600" b="31229"/>
          <a:stretch/>
        </p:blipFill>
        <p:spPr>
          <a:xfrm>
            <a:off x="5004455" y="4310911"/>
            <a:ext cx="1232716" cy="190716"/>
          </a:xfrm>
          <a:prstGeom prst="rect">
            <a:avLst/>
          </a:prstGeom>
        </p:spPr>
      </p:pic>
      <p:grpSp>
        <p:nvGrpSpPr>
          <p:cNvPr id="124" name="Group 123">
            <a:extLst>
              <a:ext uri="{FF2B5EF4-FFF2-40B4-BE49-F238E27FC236}">
                <a16:creationId xmlns:a16="http://schemas.microsoft.com/office/drawing/2014/main" id="{AF091988-F2F1-3055-79E0-D89F997CED07}"/>
              </a:ext>
            </a:extLst>
          </p:cNvPr>
          <p:cNvGrpSpPr/>
          <p:nvPr/>
        </p:nvGrpSpPr>
        <p:grpSpPr>
          <a:xfrm>
            <a:off x="5022245" y="4725787"/>
            <a:ext cx="623056" cy="284390"/>
            <a:chOff x="5142025" y="4244453"/>
            <a:chExt cx="677107" cy="309061"/>
          </a:xfrm>
        </p:grpSpPr>
        <p:pic>
          <p:nvPicPr>
            <p:cNvPr id="8" name="Graphic 7">
              <a:extLst>
                <a:ext uri="{FF2B5EF4-FFF2-40B4-BE49-F238E27FC236}">
                  <a16:creationId xmlns:a16="http://schemas.microsoft.com/office/drawing/2014/main" id="{DA07B9A9-7542-00D8-4AA6-D4334CFDC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2025" y="4244453"/>
              <a:ext cx="309061" cy="309061"/>
            </a:xfrm>
            <a:prstGeom prst="rect">
              <a:avLst/>
            </a:prstGeom>
          </p:spPr>
        </p:pic>
        <p:sp>
          <p:nvSpPr>
            <p:cNvPr id="81" name="TextBox 80">
              <a:extLst>
                <a:ext uri="{FF2B5EF4-FFF2-40B4-BE49-F238E27FC236}">
                  <a16:creationId xmlns:a16="http://schemas.microsoft.com/office/drawing/2014/main" id="{96E77837-141E-B56A-34B8-FACC621FC90C}"/>
                </a:ext>
              </a:extLst>
            </p:cNvPr>
            <p:cNvSpPr txBox="1"/>
            <p:nvPr/>
          </p:nvSpPr>
          <p:spPr>
            <a:xfrm>
              <a:off x="5573872" y="4318190"/>
              <a:ext cx="24526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AKS</a:t>
              </a:r>
            </a:p>
          </p:txBody>
        </p:sp>
      </p:grpSp>
      <p:grpSp>
        <p:nvGrpSpPr>
          <p:cNvPr id="123" name="Group 122">
            <a:extLst>
              <a:ext uri="{FF2B5EF4-FFF2-40B4-BE49-F238E27FC236}">
                <a16:creationId xmlns:a16="http://schemas.microsoft.com/office/drawing/2014/main" id="{7FBF93BB-5D0D-8994-9207-D6C05B98CABB}"/>
              </a:ext>
            </a:extLst>
          </p:cNvPr>
          <p:cNvGrpSpPr/>
          <p:nvPr/>
        </p:nvGrpSpPr>
        <p:grpSpPr>
          <a:xfrm>
            <a:off x="5022245" y="5072326"/>
            <a:ext cx="1097599" cy="284390"/>
            <a:chOff x="5142025" y="4601619"/>
            <a:chExt cx="1192818" cy="309061"/>
          </a:xfrm>
        </p:grpSpPr>
        <p:pic>
          <p:nvPicPr>
            <p:cNvPr id="10" name="Graphic 9">
              <a:extLst>
                <a:ext uri="{FF2B5EF4-FFF2-40B4-BE49-F238E27FC236}">
                  <a16:creationId xmlns:a16="http://schemas.microsoft.com/office/drawing/2014/main" id="{F253FCEF-E111-C083-0B8C-FD37B6FE48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42025" y="4601619"/>
              <a:ext cx="309061" cy="309061"/>
            </a:xfrm>
            <a:prstGeom prst="rect">
              <a:avLst/>
            </a:prstGeom>
          </p:spPr>
        </p:pic>
        <p:sp>
          <p:nvSpPr>
            <p:cNvPr id="82" name="TextBox 81">
              <a:extLst>
                <a:ext uri="{FF2B5EF4-FFF2-40B4-BE49-F238E27FC236}">
                  <a16:creationId xmlns:a16="http://schemas.microsoft.com/office/drawing/2014/main" id="{8459047A-9450-A036-9022-153D1DB4E7EA}"/>
                </a:ext>
              </a:extLst>
            </p:cNvPr>
            <p:cNvSpPr txBox="1"/>
            <p:nvPr/>
          </p:nvSpPr>
          <p:spPr>
            <a:xfrm>
              <a:off x="5558990" y="4675357"/>
              <a:ext cx="775853"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Blob storage</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DDD1A2B7-AF07-D474-0589-953323D0DAD2}"/>
              </a:ext>
            </a:extLst>
          </p:cNvPr>
          <p:cNvGrpSpPr/>
          <p:nvPr/>
        </p:nvGrpSpPr>
        <p:grpSpPr>
          <a:xfrm>
            <a:off x="5022244" y="5418865"/>
            <a:ext cx="1029208" cy="281665"/>
            <a:chOff x="5142024" y="4958786"/>
            <a:chExt cx="1118494" cy="306100"/>
          </a:xfrm>
        </p:grpSpPr>
        <p:pic>
          <p:nvPicPr>
            <p:cNvPr id="77" name="Graphic 76">
              <a:extLst>
                <a:ext uri="{FF2B5EF4-FFF2-40B4-BE49-F238E27FC236}">
                  <a16:creationId xmlns:a16="http://schemas.microsoft.com/office/drawing/2014/main" id="{F6B7E78F-ECE1-4F0B-A240-46686E8EC4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2024" y="4958786"/>
              <a:ext cx="306100" cy="306100"/>
            </a:xfrm>
            <a:prstGeom prst="rect">
              <a:avLst/>
            </a:prstGeom>
          </p:spPr>
        </p:pic>
        <p:sp>
          <p:nvSpPr>
            <p:cNvPr id="83" name="TextBox 82">
              <a:extLst>
                <a:ext uri="{FF2B5EF4-FFF2-40B4-BE49-F238E27FC236}">
                  <a16:creationId xmlns:a16="http://schemas.microsoft.com/office/drawing/2014/main" id="{5629B9BE-25BD-BE60-DB3B-FFC400CF8813}"/>
                </a:ext>
              </a:extLst>
            </p:cNvPr>
            <p:cNvSpPr txBox="1"/>
            <p:nvPr/>
          </p:nvSpPr>
          <p:spPr>
            <a:xfrm>
              <a:off x="5569623" y="5032524"/>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Event Hubs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1" name="Group 120">
            <a:extLst>
              <a:ext uri="{FF2B5EF4-FFF2-40B4-BE49-F238E27FC236}">
                <a16:creationId xmlns:a16="http://schemas.microsoft.com/office/drawing/2014/main" id="{FAE1C0E5-1AB7-34E9-D33A-2C082FBB5BD9}"/>
              </a:ext>
            </a:extLst>
          </p:cNvPr>
          <p:cNvGrpSpPr/>
          <p:nvPr/>
        </p:nvGrpSpPr>
        <p:grpSpPr>
          <a:xfrm>
            <a:off x="5034321" y="5762679"/>
            <a:ext cx="984680" cy="284391"/>
            <a:chOff x="5155149" y="5371298"/>
            <a:chExt cx="1070103" cy="309062"/>
          </a:xfrm>
        </p:grpSpPr>
        <p:pic>
          <p:nvPicPr>
            <p:cNvPr id="6" name="Graphic 5">
              <a:extLst>
                <a:ext uri="{FF2B5EF4-FFF2-40B4-BE49-F238E27FC236}">
                  <a16:creationId xmlns:a16="http://schemas.microsoft.com/office/drawing/2014/main" id="{E373DEA3-FAE1-6087-37FC-EB4D0A5807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55149" y="5371298"/>
              <a:ext cx="309062" cy="309062"/>
            </a:xfrm>
            <a:prstGeom prst="rect">
              <a:avLst/>
            </a:prstGeom>
          </p:spPr>
        </p:pic>
        <p:sp>
          <p:nvSpPr>
            <p:cNvPr id="84" name="TextBox 83">
              <a:extLst>
                <a:ext uri="{FF2B5EF4-FFF2-40B4-BE49-F238E27FC236}">
                  <a16:creationId xmlns:a16="http://schemas.microsoft.com/office/drawing/2014/main" id="{1C9468B5-E9A3-B8B2-F539-E1FD43006442}"/>
                </a:ext>
              </a:extLst>
            </p:cNvPr>
            <p:cNvSpPr txBox="1"/>
            <p:nvPr/>
          </p:nvSpPr>
          <p:spPr>
            <a:xfrm>
              <a:off x="5569623" y="5441110"/>
              <a:ext cx="65562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err="1">
                  <a:latin typeface="Segoe UI Semibold"/>
                </a:rPr>
                <a:t>CosmosDB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85" name="TextBox 84">
            <a:extLst>
              <a:ext uri="{FF2B5EF4-FFF2-40B4-BE49-F238E27FC236}">
                <a16:creationId xmlns:a16="http://schemas.microsoft.com/office/drawing/2014/main" id="{41BFDF46-F988-077F-3725-D0882BD655E7}"/>
              </a:ext>
            </a:extLst>
          </p:cNvPr>
          <p:cNvSpPr txBox="1"/>
          <p:nvPr/>
        </p:nvSpPr>
        <p:spPr>
          <a:xfrm>
            <a:off x="5462395" y="5977711"/>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0A0F9F49-351F-1C0F-57D7-3D6E4E8FD6FD}"/>
              </a:ext>
            </a:extLst>
          </p:cNvPr>
          <p:cNvSpPr/>
          <p:nvPr/>
        </p:nvSpPr>
        <p:spPr bwMode="auto">
          <a:xfrm>
            <a:off x="6537996" y="4135834"/>
            <a:ext cx="1517108" cy="2279562"/>
          </a:xfrm>
          <a:prstGeom prst="roundRect">
            <a:avLst>
              <a:gd name="adj" fmla="val 5709"/>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4" name="Picture 2" descr="See the source image">
            <a:extLst>
              <a:ext uri="{FF2B5EF4-FFF2-40B4-BE49-F238E27FC236}">
                <a16:creationId xmlns:a16="http://schemas.microsoft.com/office/drawing/2014/main" id="{545ED020-1D9A-5B07-613D-BD68EACAB4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9974" y="4226750"/>
            <a:ext cx="813152" cy="353954"/>
          </a:xfrm>
          <a:prstGeom prst="rect">
            <a:avLst/>
          </a:prstGeom>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4DBCA2D-215E-0C81-F48C-B16F82C86CB6}"/>
              </a:ext>
            </a:extLst>
          </p:cNvPr>
          <p:cNvGrpSpPr/>
          <p:nvPr/>
        </p:nvGrpSpPr>
        <p:grpSpPr>
          <a:xfrm>
            <a:off x="6787985" y="4727778"/>
            <a:ext cx="1017131" cy="1535132"/>
            <a:chOff x="7414510" y="4727778"/>
            <a:chExt cx="1017131" cy="1535132"/>
          </a:xfrm>
        </p:grpSpPr>
        <p:grpSp>
          <p:nvGrpSpPr>
            <p:cNvPr id="125" name="Group 124">
              <a:extLst>
                <a:ext uri="{FF2B5EF4-FFF2-40B4-BE49-F238E27FC236}">
                  <a16:creationId xmlns:a16="http://schemas.microsoft.com/office/drawing/2014/main" id="{BEC6E325-7B76-8C94-C621-7F70EC63B11B}"/>
                </a:ext>
              </a:extLst>
            </p:cNvPr>
            <p:cNvGrpSpPr/>
            <p:nvPr/>
          </p:nvGrpSpPr>
          <p:grpSpPr>
            <a:xfrm>
              <a:off x="7414510" y="4727778"/>
              <a:ext cx="603879" cy="284390"/>
              <a:chOff x="7801262" y="4243284"/>
              <a:chExt cx="656267" cy="309061"/>
            </a:xfrm>
          </p:grpSpPr>
          <p:pic>
            <p:nvPicPr>
              <p:cNvPr id="91" name="Graphic 90">
                <a:extLst>
                  <a:ext uri="{FF2B5EF4-FFF2-40B4-BE49-F238E27FC236}">
                    <a16:creationId xmlns:a16="http://schemas.microsoft.com/office/drawing/2014/main" id="{BC5B7E04-DB06-CC24-0770-190BED5406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801262" y="4243284"/>
                <a:ext cx="309061" cy="309061"/>
              </a:xfrm>
              <a:prstGeom prst="roundRect">
                <a:avLst>
                  <a:gd name="adj" fmla="val 8448"/>
                </a:avLst>
              </a:prstGeom>
            </p:spPr>
          </p:pic>
          <p:sp>
            <p:nvSpPr>
              <p:cNvPr id="94" name="TextBox 93">
                <a:extLst>
                  <a:ext uri="{FF2B5EF4-FFF2-40B4-BE49-F238E27FC236}">
                    <a16:creationId xmlns:a16="http://schemas.microsoft.com/office/drawing/2014/main" id="{BF58EE9C-5B13-AE15-F111-767340B843BF}"/>
                  </a:ext>
                </a:extLst>
              </p:cNvPr>
              <p:cNvSpPr txBox="1"/>
              <p:nvPr/>
            </p:nvSpPr>
            <p:spPr>
              <a:xfrm>
                <a:off x="8233109" y="4317021"/>
                <a:ext cx="22442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EKS</a:t>
                </a:r>
              </a:p>
            </p:txBody>
          </p:sp>
        </p:grpSp>
        <p:grpSp>
          <p:nvGrpSpPr>
            <p:cNvPr id="6144" name="Group 6143">
              <a:extLst>
                <a:ext uri="{FF2B5EF4-FFF2-40B4-BE49-F238E27FC236}">
                  <a16:creationId xmlns:a16="http://schemas.microsoft.com/office/drawing/2014/main" id="{E74F1113-D3F1-A45E-CCA7-0C9CDC8C7903}"/>
                </a:ext>
              </a:extLst>
            </p:cNvPr>
            <p:cNvGrpSpPr/>
            <p:nvPr/>
          </p:nvGrpSpPr>
          <p:grpSpPr>
            <a:xfrm>
              <a:off x="7414510" y="5074317"/>
              <a:ext cx="520860" cy="284390"/>
              <a:chOff x="7801261" y="4595350"/>
              <a:chExt cx="566046" cy="309061"/>
            </a:xfrm>
          </p:grpSpPr>
          <p:grpSp>
            <p:nvGrpSpPr>
              <p:cNvPr id="127" name="Group 126">
                <a:extLst>
                  <a:ext uri="{FF2B5EF4-FFF2-40B4-BE49-F238E27FC236}">
                    <a16:creationId xmlns:a16="http://schemas.microsoft.com/office/drawing/2014/main" id="{35E0F71D-6117-392C-F1D8-13F614225A14}"/>
                  </a:ext>
                </a:extLst>
              </p:cNvPr>
              <p:cNvGrpSpPr/>
              <p:nvPr/>
            </p:nvGrpSpPr>
            <p:grpSpPr>
              <a:xfrm>
                <a:off x="7801261" y="4595350"/>
                <a:ext cx="309061" cy="309061"/>
                <a:chOff x="7801261" y="4595350"/>
                <a:chExt cx="309061" cy="309061"/>
              </a:xfrm>
            </p:grpSpPr>
            <p:sp>
              <p:nvSpPr>
                <p:cNvPr id="117" name="Rectangle: Rounded Corners 116">
                  <a:extLst>
                    <a:ext uri="{FF2B5EF4-FFF2-40B4-BE49-F238E27FC236}">
                      <a16:creationId xmlns:a16="http://schemas.microsoft.com/office/drawing/2014/main" id="{26199442-CFBA-A996-80EA-62DE9C2DDF2B}"/>
                    </a:ext>
                  </a:extLst>
                </p:cNvPr>
                <p:cNvSpPr/>
                <p:nvPr/>
              </p:nvSpPr>
              <p:spPr bwMode="auto">
                <a:xfrm>
                  <a:off x="7801261" y="4595350"/>
                  <a:ext cx="309061" cy="309061"/>
                </a:xfrm>
                <a:prstGeom prst="roundRect">
                  <a:avLst>
                    <a:gd name="adj" fmla="val 9642"/>
                  </a:avLst>
                </a:prstGeom>
                <a:solidFill>
                  <a:srgbClr val="3F8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89D2C42-C387-6273-C268-5C7197DFA6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845508" y="4644696"/>
                  <a:ext cx="220570" cy="220570"/>
                </a:xfrm>
                <a:prstGeom prst="rect">
                  <a:avLst/>
                </a:prstGeom>
              </p:spPr>
            </p:pic>
          </p:grpSp>
          <p:sp>
            <p:nvSpPr>
              <p:cNvPr id="95" name="TextBox 94">
                <a:extLst>
                  <a:ext uri="{FF2B5EF4-FFF2-40B4-BE49-F238E27FC236}">
                    <a16:creationId xmlns:a16="http://schemas.microsoft.com/office/drawing/2014/main" id="{7FF459E8-0F75-D044-DF6A-DDD99A5C69CD}"/>
                  </a:ext>
                </a:extLst>
              </p:cNvPr>
              <p:cNvSpPr txBox="1"/>
              <p:nvPr/>
            </p:nvSpPr>
            <p:spPr>
              <a:xfrm>
                <a:off x="8218227" y="4674188"/>
                <a:ext cx="14908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S3</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5" name="Group 6144">
              <a:extLst>
                <a:ext uri="{FF2B5EF4-FFF2-40B4-BE49-F238E27FC236}">
                  <a16:creationId xmlns:a16="http://schemas.microsoft.com/office/drawing/2014/main" id="{91161430-DFCE-4475-7B5C-D3FCB528563B}"/>
                </a:ext>
              </a:extLst>
            </p:cNvPr>
            <p:cNvGrpSpPr/>
            <p:nvPr/>
          </p:nvGrpSpPr>
          <p:grpSpPr>
            <a:xfrm>
              <a:off x="7414510" y="5420856"/>
              <a:ext cx="622097" cy="281665"/>
              <a:chOff x="7801261" y="4958786"/>
              <a:chExt cx="676065" cy="306100"/>
            </a:xfrm>
          </p:grpSpPr>
          <p:pic>
            <p:nvPicPr>
              <p:cNvPr id="93" name="Graphic 92">
                <a:extLst>
                  <a:ext uri="{FF2B5EF4-FFF2-40B4-BE49-F238E27FC236}">
                    <a16:creationId xmlns:a16="http://schemas.microsoft.com/office/drawing/2014/main" id="{20C70BA5-E844-E14D-A615-B2C9F714032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801261" y="4958786"/>
                <a:ext cx="306100" cy="306100"/>
              </a:xfrm>
              <a:prstGeom prst="roundRect">
                <a:avLst>
                  <a:gd name="adj" fmla="val 12518"/>
                </a:avLst>
              </a:prstGeom>
            </p:spPr>
          </p:pic>
          <p:sp>
            <p:nvSpPr>
              <p:cNvPr id="96" name="TextBox 95">
                <a:extLst>
                  <a:ext uri="{FF2B5EF4-FFF2-40B4-BE49-F238E27FC236}">
                    <a16:creationId xmlns:a16="http://schemas.microsoft.com/office/drawing/2014/main" id="{90FAE651-D599-6583-C1C7-3C2D5E4E1848}"/>
                  </a:ext>
                </a:extLst>
              </p:cNvPr>
              <p:cNvSpPr txBox="1"/>
              <p:nvPr/>
            </p:nvSpPr>
            <p:spPr>
              <a:xfrm>
                <a:off x="8228860" y="5031355"/>
                <a:ext cx="24846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SQS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7" name="Group 6146">
              <a:extLst>
                <a:ext uri="{FF2B5EF4-FFF2-40B4-BE49-F238E27FC236}">
                  <a16:creationId xmlns:a16="http://schemas.microsoft.com/office/drawing/2014/main" id="{3812F34B-C308-D682-1C92-ACA9AF4CC665}"/>
                </a:ext>
              </a:extLst>
            </p:cNvPr>
            <p:cNvGrpSpPr/>
            <p:nvPr/>
          </p:nvGrpSpPr>
          <p:grpSpPr>
            <a:xfrm>
              <a:off x="7414510" y="5764671"/>
              <a:ext cx="1017131" cy="284391"/>
              <a:chOff x="7814386" y="5370129"/>
              <a:chExt cx="1105369" cy="309062"/>
            </a:xfrm>
          </p:grpSpPr>
          <p:pic>
            <p:nvPicPr>
              <p:cNvPr id="90" name="Graphic 89">
                <a:extLst>
                  <a:ext uri="{FF2B5EF4-FFF2-40B4-BE49-F238E27FC236}">
                    <a16:creationId xmlns:a16="http://schemas.microsoft.com/office/drawing/2014/main" id="{C525FAAC-1FE0-A45B-BEF6-06B03C605FE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814386" y="5370129"/>
                <a:ext cx="309062" cy="309062"/>
              </a:xfrm>
              <a:prstGeom prst="rect">
                <a:avLst/>
              </a:prstGeom>
            </p:spPr>
          </p:pic>
          <p:sp>
            <p:nvSpPr>
              <p:cNvPr id="97" name="TextBox 96">
                <a:extLst>
                  <a:ext uri="{FF2B5EF4-FFF2-40B4-BE49-F238E27FC236}">
                    <a16:creationId xmlns:a16="http://schemas.microsoft.com/office/drawing/2014/main" id="{2288C22F-6E55-2A7B-4010-1C3DA4C9BE2C}"/>
                  </a:ext>
                </a:extLst>
              </p:cNvPr>
              <p:cNvSpPr txBox="1"/>
              <p:nvPr/>
            </p:nvSpPr>
            <p:spPr>
              <a:xfrm>
                <a:off x="8228860" y="5439941"/>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DynamoDB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98" name="TextBox 97">
              <a:extLst>
                <a:ext uri="{FF2B5EF4-FFF2-40B4-BE49-F238E27FC236}">
                  <a16:creationId xmlns:a16="http://schemas.microsoft.com/office/drawing/2014/main" id="{71E87AEF-C148-8A13-26C4-E5603F7DA239}"/>
                </a:ext>
              </a:extLst>
            </p:cNvPr>
            <p:cNvSpPr txBox="1"/>
            <p:nvPr/>
          </p:nvSpPr>
          <p:spPr>
            <a:xfrm>
              <a:off x="7854661"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grpSp>
      <p:sp>
        <p:nvSpPr>
          <p:cNvPr id="62" name="Rectangle: Rounded Corners 61">
            <a:extLst>
              <a:ext uri="{FF2B5EF4-FFF2-40B4-BE49-F238E27FC236}">
                <a16:creationId xmlns:a16="http://schemas.microsoft.com/office/drawing/2014/main" id="{E9D05156-2F02-2F9C-6165-99B8ECB9B81A}"/>
              </a:ext>
            </a:extLst>
          </p:cNvPr>
          <p:cNvSpPr/>
          <p:nvPr/>
        </p:nvSpPr>
        <p:spPr bwMode="auto">
          <a:xfrm>
            <a:off x="8213762" y="4135834"/>
            <a:ext cx="1517108" cy="2279562"/>
          </a:xfrm>
          <a:prstGeom prst="roundRect">
            <a:avLst>
              <a:gd name="adj" fmla="val 754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11C13330-F1BD-12CC-48A8-832F866AD848}"/>
              </a:ext>
            </a:extLst>
          </p:cNvPr>
          <p:cNvGrpSpPr/>
          <p:nvPr/>
        </p:nvGrpSpPr>
        <p:grpSpPr>
          <a:xfrm>
            <a:off x="8386120" y="4290809"/>
            <a:ext cx="1012698" cy="237055"/>
            <a:chOff x="10127355" y="3850830"/>
            <a:chExt cx="1100552" cy="257620"/>
          </a:xfrm>
        </p:grpSpPr>
        <p:pic>
          <p:nvPicPr>
            <p:cNvPr id="68" name="Graphic 67">
              <a:extLst>
                <a:ext uri="{FF2B5EF4-FFF2-40B4-BE49-F238E27FC236}">
                  <a16:creationId xmlns:a16="http://schemas.microsoft.com/office/drawing/2014/main" id="{A78A3C32-4DA2-A6FF-97B1-1C53A95357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27355" y="3850830"/>
              <a:ext cx="257620" cy="257620"/>
            </a:xfrm>
            <a:prstGeom prst="rect">
              <a:avLst/>
            </a:prstGeom>
          </p:spPr>
        </p:pic>
        <p:sp>
          <p:nvSpPr>
            <p:cNvPr id="69" name="TextBox 68">
              <a:extLst>
                <a:ext uri="{FF2B5EF4-FFF2-40B4-BE49-F238E27FC236}">
                  <a16:creationId xmlns:a16="http://schemas.microsoft.com/office/drawing/2014/main" id="{109FD2BB-B115-EB0E-7A98-CA307F48E3D0}"/>
                </a:ext>
              </a:extLst>
            </p:cNvPr>
            <p:cNvSpPr txBox="1"/>
            <p:nvPr/>
          </p:nvSpPr>
          <p:spPr>
            <a:xfrm>
              <a:off x="10410376" y="3895000"/>
              <a:ext cx="817531" cy="16927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On-premises</a:t>
              </a:r>
            </a:p>
          </p:txBody>
        </p:sp>
      </p:grpSp>
      <p:grpSp>
        <p:nvGrpSpPr>
          <p:cNvPr id="6150" name="Group 6149">
            <a:extLst>
              <a:ext uri="{FF2B5EF4-FFF2-40B4-BE49-F238E27FC236}">
                <a16:creationId xmlns:a16="http://schemas.microsoft.com/office/drawing/2014/main" id="{EE4FE604-3EC6-BB14-429C-914773075EB1}"/>
              </a:ext>
            </a:extLst>
          </p:cNvPr>
          <p:cNvGrpSpPr/>
          <p:nvPr/>
        </p:nvGrpSpPr>
        <p:grpSpPr>
          <a:xfrm>
            <a:off x="8395296" y="4727778"/>
            <a:ext cx="994346" cy="1378787"/>
            <a:chOff x="10149105" y="4241022"/>
            <a:chExt cx="1080608" cy="1498399"/>
          </a:xfrm>
        </p:grpSpPr>
        <p:grpSp>
          <p:nvGrpSpPr>
            <p:cNvPr id="132" name="Group 131">
              <a:extLst>
                <a:ext uri="{FF2B5EF4-FFF2-40B4-BE49-F238E27FC236}">
                  <a16:creationId xmlns:a16="http://schemas.microsoft.com/office/drawing/2014/main" id="{9CAE6943-BC12-3E82-A411-3AD5E21C6AD4}"/>
                </a:ext>
              </a:extLst>
            </p:cNvPr>
            <p:cNvGrpSpPr/>
            <p:nvPr/>
          </p:nvGrpSpPr>
          <p:grpSpPr>
            <a:xfrm>
              <a:off x="10167238" y="4241022"/>
              <a:ext cx="1062475" cy="309061"/>
              <a:chOff x="5142025" y="4244453"/>
              <a:chExt cx="1062475" cy="309061"/>
            </a:xfrm>
          </p:grpSpPr>
          <p:pic>
            <p:nvPicPr>
              <p:cNvPr id="133" name="Graphic 132">
                <a:extLst>
                  <a:ext uri="{FF2B5EF4-FFF2-40B4-BE49-F238E27FC236}">
                    <a16:creationId xmlns:a16="http://schemas.microsoft.com/office/drawing/2014/main" id="{1CC91FF4-FB92-CF2C-12F8-DC168EF858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142025" y="4244453"/>
                <a:ext cx="309061" cy="309061"/>
              </a:xfrm>
              <a:prstGeom prst="rect">
                <a:avLst/>
              </a:prstGeom>
            </p:spPr>
          </p:pic>
          <p:sp>
            <p:nvSpPr>
              <p:cNvPr id="134" name="TextBox 133">
                <a:extLst>
                  <a:ext uri="{FF2B5EF4-FFF2-40B4-BE49-F238E27FC236}">
                    <a16:creationId xmlns:a16="http://schemas.microsoft.com/office/drawing/2014/main" id="{E2366AE1-5FEF-91D5-AE5B-AB3DBE4F2EAF}"/>
                  </a:ext>
                </a:extLst>
              </p:cNvPr>
              <p:cNvSpPr txBox="1"/>
              <p:nvPr/>
            </p:nvSpPr>
            <p:spPr>
              <a:xfrm>
                <a:off x="5573872" y="4311182"/>
                <a:ext cx="630628" cy="175600"/>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Machines</a:t>
                </a:r>
              </a:p>
            </p:txBody>
          </p:sp>
        </p:grpSp>
        <p:grpSp>
          <p:nvGrpSpPr>
            <p:cNvPr id="135" name="Group 134">
              <a:extLst>
                <a:ext uri="{FF2B5EF4-FFF2-40B4-BE49-F238E27FC236}">
                  <a16:creationId xmlns:a16="http://schemas.microsoft.com/office/drawing/2014/main" id="{B208338F-62B3-12DF-72FF-645D855CB361}"/>
                </a:ext>
              </a:extLst>
            </p:cNvPr>
            <p:cNvGrpSpPr/>
            <p:nvPr/>
          </p:nvGrpSpPr>
          <p:grpSpPr>
            <a:xfrm>
              <a:off x="10167238" y="4617624"/>
              <a:ext cx="676651" cy="309061"/>
              <a:chOff x="5142025" y="4601619"/>
              <a:chExt cx="676651" cy="309061"/>
            </a:xfrm>
          </p:grpSpPr>
          <p:pic>
            <p:nvPicPr>
              <p:cNvPr id="136" name="Graphic 135">
                <a:extLst>
                  <a:ext uri="{FF2B5EF4-FFF2-40B4-BE49-F238E27FC236}">
                    <a16:creationId xmlns:a16="http://schemas.microsoft.com/office/drawing/2014/main" id="{73AE1EF2-971F-6948-194A-B0B0EE877B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42025" y="4601619"/>
                <a:ext cx="309061" cy="309061"/>
              </a:xfrm>
              <a:prstGeom prst="rect">
                <a:avLst/>
              </a:prstGeom>
            </p:spPr>
          </p:pic>
          <p:sp>
            <p:nvSpPr>
              <p:cNvPr id="137" name="TextBox 136">
                <a:extLst>
                  <a:ext uri="{FF2B5EF4-FFF2-40B4-BE49-F238E27FC236}">
                    <a16:creationId xmlns:a16="http://schemas.microsoft.com/office/drawing/2014/main" id="{615DCFE2-EF04-9F42-CE5C-D96F5522FE58}"/>
                  </a:ext>
                </a:extLst>
              </p:cNvPr>
              <p:cNvSpPr txBox="1"/>
              <p:nvPr/>
            </p:nvSpPr>
            <p:spPr>
              <a:xfrm>
                <a:off x="5558990" y="4675357"/>
                <a:ext cx="25968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Disk</a:t>
                </a:r>
              </a:p>
            </p:txBody>
          </p:sp>
        </p:grpSp>
        <p:grpSp>
          <p:nvGrpSpPr>
            <p:cNvPr id="138" name="Group 137">
              <a:extLst>
                <a:ext uri="{FF2B5EF4-FFF2-40B4-BE49-F238E27FC236}">
                  <a16:creationId xmlns:a16="http://schemas.microsoft.com/office/drawing/2014/main" id="{D56BB6F2-FA37-7719-8F11-D21C06DD08E5}"/>
                </a:ext>
              </a:extLst>
            </p:cNvPr>
            <p:cNvGrpSpPr/>
            <p:nvPr/>
          </p:nvGrpSpPr>
          <p:grpSpPr>
            <a:xfrm>
              <a:off x="10222120" y="4994226"/>
              <a:ext cx="712553" cy="306100"/>
              <a:chOff x="5196907" y="4958786"/>
              <a:chExt cx="712553" cy="306100"/>
            </a:xfrm>
          </p:grpSpPr>
          <p:pic>
            <p:nvPicPr>
              <p:cNvPr id="139" name="Graphic 138">
                <a:extLst>
                  <a:ext uri="{FF2B5EF4-FFF2-40B4-BE49-F238E27FC236}">
                    <a16:creationId xmlns:a16="http://schemas.microsoft.com/office/drawing/2014/main" id="{F448779F-7D4F-6516-E209-D2CDB53523B5}"/>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5196907" y="4958786"/>
                <a:ext cx="196334" cy="306100"/>
              </a:xfrm>
              <a:prstGeom prst="rect">
                <a:avLst/>
              </a:prstGeom>
            </p:spPr>
          </p:pic>
          <p:sp>
            <p:nvSpPr>
              <p:cNvPr id="140" name="TextBox 139">
                <a:extLst>
                  <a:ext uri="{FF2B5EF4-FFF2-40B4-BE49-F238E27FC236}">
                    <a16:creationId xmlns:a16="http://schemas.microsoft.com/office/drawing/2014/main" id="{9FC3B138-C886-C981-4E24-A5973FBF61D3}"/>
                  </a:ext>
                </a:extLst>
              </p:cNvPr>
              <p:cNvSpPr txBox="1"/>
              <p:nvPr/>
            </p:nvSpPr>
            <p:spPr>
              <a:xfrm>
                <a:off x="5569623" y="5032524"/>
                <a:ext cx="339837"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Kafka</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41" name="Group 140">
              <a:extLst>
                <a:ext uri="{FF2B5EF4-FFF2-40B4-BE49-F238E27FC236}">
                  <a16:creationId xmlns:a16="http://schemas.microsoft.com/office/drawing/2014/main" id="{21881C0D-2D42-1824-FABF-DC9DAF65A602}"/>
                </a:ext>
              </a:extLst>
            </p:cNvPr>
            <p:cNvGrpSpPr/>
            <p:nvPr/>
          </p:nvGrpSpPr>
          <p:grpSpPr>
            <a:xfrm>
              <a:off x="10149105" y="5364151"/>
              <a:ext cx="1069300" cy="375270"/>
              <a:chOff x="5123892" y="5367582"/>
              <a:chExt cx="1069300" cy="375270"/>
            </a:xfrm>
          </p:grpSpPr>
          <p:pic>
            <p:nvPicPr>
              <p:cNvPr id="142" name="Graphic 141">
                <a:extLst>
                  <a:ext uri="{FF2B5EF4-FFF2-40B4-BE49-F238E27FC236}">
                    <a16:creationId xmlns:a16="http://schemas.microsoft.com/office/drawing/2014/main" id="{0FA0358C-C4A0-6691-80C2-D4FEFEE5C2BE}"/>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123892" y="5367582"/>
                <a:ext cx="367764" cy="375270"/>
              </a:xfrm>
              <a:prstGeom prst="rect">
                <a:avLst/>
              </a:prstGeom>
            </p:spPr>
          </p:pic>
          <p:sp>
            <p:nvSpPr>
              <p:cNvPr id="143" name="TextBox 142">
                <a:extLst>
                  <a:ext uri="{FF2B5EF4-FFF2-40B4-BE49-F238E27FC236}">
                    <a16:creationId xmlns:a16="http://schemas.microsoft.com/office/drawing/2014/main" id="{CA9E6F7E-D4FE-7F97-7158-E3B790FD9C4E}"/>
                  </a:ext>
                </a:extLst>
              </p:cNvPr>
              <p:cNvSpPr txBox="1"/>
              <p:nvPr/>
            </p:nvSpPr>
            <p:spPr>
              <a:xfrm>
                <a:off x="5569623" y="5441110"/>
                <a:ext cx="62356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MongoDB</a:t>
                </a:r>
                <a:endParaRPr kumimoji="0" lang="en-US" sz="1050" b="0" i="0" u="none" strike="noStrike" kern="1200" cap="none" spc="0" normalizeH="0" baseline="0" noProof="0">
                  <a:ln>
                    <a:noFill/>
                  </a:ln>
                  <a:effectLst/>
                  <a:uLnTx/>
                  <a:uFillTx/>
                  <a:latin typeface="Segoe UI Semibold"/>
                  <a:ea typeface="+mn-ea"/>
                  <a:cs typeface="+mn-cs"/>
                </a:endParaRPr>
              </a:p>
            </p:txBody>
          </p:sp>
        </p:grpSp>
      </p:grpSp>
      <p:sp>
        <p:nvSpPr>
          <p:cNvPr id="144" name="TextBox 143">
            <a:extLst>
              <a:ext uri="{FF2B5EF4-FFF2-40B4-BE49-F238E27FC236}">
                <a16:creationId xmlns:a16="http://schemas.microsoft.com/office/drawing/2014/main" id="{92E3171F-CC81-6585-33C7-E9FE89345927}"/>
              </a:ext>
            </a:extLst>
          </p:cNvPr>
          <p:cNvSpPr txBox="1"/>
          <p:nvPr/>
        </p:nvSpPr>
        <p:spPr>
          <a:xfrm>
            <a:off x="8806180"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cxnSp>
        <p:nvCxnSpPr>
          <p:cNvPr id="56" name="Straight Connector 55">
            <a:extLst>
              <a:ext uri="{FF2B5EF4-FFF2-40B4-BE49-F238E27FC236}">
                <a16:creationId xmlns:a16="http://schemas.microsoft.com/office/drawing/2014/main" id="{A3FF502B-542F-0363-66CF-9BAAD8EDFA79}"/>
              </a:ext>
            </a:extLst>
          </p:cNvPr>
          <p:cNvCxnSpPr>
            <a:cxnSpLocks/>
          </p:cNvCxnSpPr>
          <p:nvPr/>
        </p:nvCxnSpPr>
        <p:spPr>
          <a:xfrm>
            <a:off x="4695961" y="3722727"/>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A9A40DB-B168-D419-8D49-E2F993349BBD}"/>
              </a:ext>
            </a:extLst>
          </p:cNvPr>
          <p:cNvCxnSpPr>
            <a:cxnSpLocks/>
          </p:cNvCxnSpPr>
          <p:nvPr/>
        </p:nvCxnSpPr>
        <p:spPr>
          <a:xfrm>
            <a:off x="4695961" y="1449095"/>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1D03B75-3361-AF89-C757-58BE416BE643}"/>
              </a:ext>
            </a:extLst>
          </p:cNvPr>
          <p:cNvCxnSpPr>
            <a:cxnSpLocks/>
          </p:cNvCxnSpPr>
          <p:nvPr/>
        </p:nvCxnSpPr>
        <p:spPr>
          <a:xfrm flipV="1">
            <a:off x="10949649" y="471561"/>
            <a:ext cx="0" cy="6101959"/>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83CCF9B-8245-889E-FCC4-94539F9BA7A2}"/>
              </a:ext>
            </a:extLst>
          </p:cNvPr>
          <p:cNvSpPr/>
          <p:nvPr/>
        </p:nvSpPr>
        <p:spPr bwMode="auto">
          <a:xfrm>
            <a:off x="4695962" y="1664179"/>
            <a:ext cx="612356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96AB66B3-5074-7598-8D40-09A446FD2CBF}"/>
              </a:ext>
            </a:extLst>
          </p:cNvPr>
          <p:cNvSpPr txBox="1"/>
          <p:nvPr/>
        </p:nvSpPr>
        <p:spPr>
          <a:xfrm>
            <a:off x="5926627"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Charts</a:t>
            </a:r>
          </a:p>
        </p:txBody>
      </p:sp>
      <p:sp>
        <p:nvSpPr>
          <p:cNvPr id="87" name="TextBox 86">
            <a:extLst>
              <a:ext uri="{FF2B5EF4-FFF2-40B4-BE49-F238E27FC236}">
                <a16:creationId xmlns:a16="http://schemas.microsoft.com/office/drawing/2014/main" id="{62456FA7-CF89-5E52-C699-7537F5B90C42}"/>
              </a:ext>
            </a:extLst>
          </p:cNvPr>
          <p:cNvSpPr txBox="1"/>
          <p:nvPr/>
        </p:nvSpPr>
        <p:spPr>
          <a:xfrm>
            <a:off x="686907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Releases</a:t>
            </a:r>
          </a:p>
        </p:txBody>
      </p:sp>
      <p:sp>
        <p:nvSpPr>
          <p:cNvPr id="89" name="TextBox 88">
            <a:extLst>
              <a:ext uri="{FF2B5EF4-FFF2-40B4-BE49-F238E27FC236}">
                <a16:creationId xmlns:a16="http://schemas.microsoft.com/office/drawing/2014/main" id="{BCDBFED3-0394-09DF-EEF2-D0792CC85DAA}"/>
              </a:ext>
            </a:extLst>
          </p:cNvPr>
          <p:cNvSpPr txBox="1"/>
          <p:nvPr/>
        </p:nvSpPr>
        <p:spPr>
          <a:xfrm>
            <a:off x="7811518"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Parameters</a:t>
            </a:r>
          </a:p>
        </p:txBody>
      </p:sp>
      <p:sp>
        <p:nvSpPr>
          <p:cNvPr id="78" name="TextBox 77">
            <a:extLst>
              <a:ext uri="{FF2B5EF4-FFF2-40B4-BE49-F238E27FC236}">
                <a16:creationId xmlns:a16="http://schemas.microsoft.com/office/drawing/2014/main" id="{332674FF-18E8-15DE-50FB-0005FC89AE08}"/>
              </a:ext>
            </a:extLst>
          </p:cNvPr>
          <p:cNvSpPr txBox="1"/>
          <p:nvPr/>
        </p:nvSpPr>
        <p:spPr>
          <a:xfrm>
            <a:off x="8790135" y="1828935"/>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F1589"/>
                </a:solidFill>
                <a:effectLst/>
                <a:uLnTx/>
                <a:uFillTx/>
                <a:latin typeface="Segoe UI Semibold"/>
                <a:ea typeface="+mn-ea"/>
                <a:cs typeface="+mn-cs"/>
              </a:rPr>
              <a:t>...</a:t>
            </a:r>
          </a:p>
        </p:txBody>
      </p:sp>
      <p:sp>
        <p:nvSpPr>
          <p:cNvPr id="116" name="TextBox 115">
            <a:extLst>
              <a:ext uri="{FF2B5EF4-FFF2-40B4-BE49-F238E27FC236}">
                <a16:creationId xmlns:a16="http://schemas.microsoft.com/office/drawing/2014/main" id="{6FDE25E3-E0B6-C399-ADF4-DD0F8D3B9479}"/>
              </a:ext>
            </a:extLst>
          </p:cNvPr>
          <p:cNvSpPr txBox="1"/>
          <p:nvPr/>
        </p:nvSpPr>
        <p:spPr>
          <a:xfrm>
            <a:off x="498418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Registries</a:t>
            </a:r>
          </a:p>
        </p:txBody>
      </p:sp>
      <p:pic>
        <p:nvPicPr>
          <p:cNvPr id="15" name="Graphic 14">
            <a:extLst>
              <a:ext uri="{FF2B5EF4-FFF2-40B4-BE49-F238E27FC236}">
                <a16:creationId xmlns:a16="http://schemas.microsoft.com/office/drawing/2014/main" id="{BFFD4121-5341-617A-E53E-A19CBFB6A2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74599" y="1757310"/>
            <a:ext cx="538644" cy="621922"/>
          </a:xfrm>
          <a:prstGeom prst="rect">
            <a:avLst/>
          </a:prstGeom>
        </p:spPr>
      </p:pic>
      <p:pic>
        <p:nvPicPr>
          <p:cNvPr id="34" name="Graphic 33">
            <a:extLst>
              <a:ext uri="{FF2B5EF4-FFF2-40B4-BE49-F238E27FC236}">
                <a16:creationId xmlns:a16="http://schemas.microsoft.com/office/drawing/2014/main" id="{FDDDD79B-95EC-5D03-5B4C-2B25FE59B3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55227" y="1772206"/>
            <a:ext cx="365760" cy="365760"/>
          </a:xfrm>
          <a:prstGeom prst="rect">
            <a:avLst/>
          </a:prstGeom>
        </p:spPr>
      </p:pic>
      <p:pic>
        <p:nvPicPr>
          <p:cNvPr id="38" name="Graphic 37">
            <a:extLst>
              <a:ext uri="{FF2B5EF4-FFF2-40B4-BE49-F238E27FC236}">
                <a16:creationId xmlns:a16="http://schemas.microsoft.com/office/drawing/2014/main" id="{87D57256-D86F-9278-37C7-208BCC67FB6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2782" y="1737975"/>
            <a:ext cx="365760" cy="365760"/>
          </a:xfrm>
          <a:prstGeom prst="rect">
            <a:avLst/>
          </a:prstGeom>
        </p:spPr>
      </p:pic>
      <p:pic>
        <p:nvPicPr>
          <p:cNvPr id="40" name="Graphic 39">
            <a:extLst>
              <a:ext uri="{FF2B5EF4-FFF2-40B4-BE49-F238E27FC236}">
                <a16:creationId xmlns:a16="http://schemas.microsoft.com/office/drawing/2014/main" id="{F40DBEBB-B5FA-525D-0FA1-C6168CD00C5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097672" y="1782421"/>
            <a:ext cx="365760" cy="365760"/>
          </a:xfrm>
          <a:prstGeom prst="rect">
            <a:avLst/>
          </a:prstGeom>
        </p:spPr>
      </p:pic>
      <p:pic>
        <p:nvPicPr>
          <p:cNvPr id="42" name="Graphic 41">
            <a:extLst>
              <a:ext uri="{FF2B5EF4-FFF2-40B4-BE49-F238E27FC236}">
                <a16:creationId xmlns:a16="http://schemas.microsoft.com/office/drawing/2014/main" id="{2EBAA8D3-C439-72DB-AA9B-76E081E0354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066410" y="1762426"/>
            <a:ext cx="365760" cy="365760"/>
          </a:xfrm>
          <a:prstGeom prst="rect">
            <a:avLst/>
          </a:prstGeom>
        </p:spPr>
      </p:pic>
      <p:sp>
        <p:nvSpPr>
          <p:cNvPr id="19" name="Rectangle: Rounded Corners 18">
            <a:extLst>
              <a:ext uri="{FF2B5EF4-FFF2-40B4-BE49-F238E27FC236}">
                <a16:creationId xmlns:a16="http://schemas.microsoft.com/office/drawing/2014/main" id="{9902B226-E2D2-9436-225C-79FF10CC2AEA}"/>
              </a:ext>
            </a:extLst>
          </p:cNvPr>
          <p:cNvSpPr/>
          <p:nvPr/>
        </p:nvSpPr>
        <p:spPr bwMode="auto">
          <a:xfrm>
            <a:off x="4698297" y="2693453"/>
            <a:ext cx="611889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540506D4-9CA7-0AA9-D255-51D1A1CC800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213894" y="2800848"/>
            <a:ext cx="362940" cy="352264"/>
          </a:xfrm>
          <a:prstGeom prst="rect">
            <a:avLst/>
          </a:prstGeom>
        </p:spPr>
      </p:pic>
      <p:sp>
        <p:nvSpPr>
          <p:cNvPr id="24" name="TextBox 23">
            <a:extLst>
              <a:ext uri="{FF2B5EF4-FFF2-40B4-BE49-F238E27FC236}">
                <a16:creationId xmlns:a16="http://schemas.microsoft.com/office/drawing/2014/main" id="{A9542A4E-E551-8CDB-7B3A-68DA8495DDC0}"/>
              </a:ext>
            </a:extLst>
          </p:cNvPr>
          <p:cNvSpPr txBox="1"/>
          <p:nvPr/>
        </p:nvSpPr>
        <p:spPr>
          <a:xfrm>
            <a:off x="4985589"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Pods</a:t>
            </a:r>
          </a:p>
        </p:txBody>
      </p:sp>
      <p:pic>
        <p:nvPicPr>
          <p:cNvPr id="26" name="Graphic 25">
            <a:extLst>
              <a:ext uri="{FF2B5EF4-FFF2-40B4-BE49-F238E27FC236}">
                <a16:creationId xmlns:a16="http://schemas.microsoft.com/office/drawing/2014/main" id="{0F3B10CC-C4F0-077D-2876-6D5EC44E5A6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160383" y="2800848"/>
            <a:ext cx="362939" cy="352264"/>
          </a:xfrm>
          <a:prstGeom prst="rect">
            <a:avLst/>
          </a:prstGeom>
        </p:spPr>
      </p:pic>
      <p:sp>
        <p:nvSpPr>
          <p:cNvPr id="27" name="TextBox 26">
            <a:extLst>
              <a:ext uri="{FF2B5EF4-FFF2-40B4-BE49-F238E27FC236}">
                <a16:creationId xmlns:a16="http://schemas.microsoft.com/office/drawing/2014/main" id="{5D00EF97-9177-92B8-6845-F142B6A6F10F}"/>
              </a:ext>
            </a:extLst>
          </p:cNvPr>
          <p:cNvSpPr txBox="1"/>
          <p:nvPr/>
        </p:nvSpPr>
        <p:spPr>
          <a:xfrm>
            <a:off x="5929551"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Secrets</a:t>
            </a:r>
          </a:p>
        </p:txBody>
      </p:sp>
      <p:pic>
        <p:nvPicPr>
          <p:cNvPr id="29" name="Graphic 28">
            <a:extLst>
              <a:ext uri="{FF2B5EF4-FFF2-40B4-BE49-F238E27FC236}">
                <a16:creationId xmlns:a16="http://schemas.microsoft.com/office/drawing/2014/main" id="{5D578896-4395-6E9D-01B3-AEC3471B9D4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101417" y="2800849"/>
            <a:ext cx="362939" cy="352263"/>
          </a:xfrm>
          <a:prstGeom prst="rect">
            <a:avLst/>
          </a:prstGeom>
        </p:spPr>
      </p:pic>
      <p:sp>
        <p:nvSpPr>
          <p:cNvPr id="30" name="TextBox 29">
            <a:extLst>
              <a:ext uri="{FF2B5EF4-FFF2-40B4-BE49-F238E27FC236}">
                <a16:creationId xmlns:a16="http://schemas.microsoft.com/office/drawing/2014/main" id="{3B0BADC5-E6C5-AB82-4E34-3CEE12CD4F4D}"/>
              </a:ext>
            </a:extLst>
          </p:cNvPr>
          <p:cNvSpPr txBox="1"/>
          <p:nvPr/>
        </p:nvSpPr>
        <p:spPr>
          <a:xfrm>
            <a:off x="6873513"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Volumes</a:t>
            </a:r>
          </a:p>
        </p:txBody>
      </p:sp>
      <p:pic>
        <p:nvPicPr>
          <p:cNvPr id="36" name="Graphic 35">
            <a:extLst>
              <a:ext uri="{FF2B5EF4-FFF2-40B4-BE49-F238E27FC236}">
                <a16:creationId xmlns:a16="http://schemas.microsoft.com/office/drawing/2014/main" id="{B4128E37-B5DF-C171-FA68-076B2FBB3CE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8042451" y="2809690"/>
            <a:ext cx="362937" cy="352262"/>
          </a:xfrm>
          <a:prstGeom prst="rect">
            <a:avLst/>
          </a:prstGeom>
        </p:spPr>
      </p:pic>
      <p:sp>
        <p:nvSpPr>
          <p:cNvPr id="37" name="TextBox 36">
            <a:extLst>
              <a:ext uri="{FF2B5EF4-FFF2-40B4-BE49-F238E27FC236}">
                <a16:creationId xmlns:a16="http://schemas.microsoft.com/office/drawing/2014/main" id="{396F5F22-012A-D7EB-5A74-262D46282018}"/>
              </a:ext>
            </a:extLst>
          </p:cNvPr>
          <p:cNvSpPr txBox="1"/>
          <p:nvPr/>
        </p:nvSpPr>
        <p:spPr>
          <a:xfrm>
            <a:off x="7816656" y="3248217"/>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a:t>
            </a:r>
          </a:p>
        </p:txBody>
      </p:sp>
      <p:sp>
        <p:nvSpPr>
          <p:cNvPr id="44" name="TextBox 43">
            <a:extLst>
              <a:ext uri="{FF2B5EF4-FFF2-40B4-BE49-F238E27FC236}">
                <a16:creationId xmlns:a16="http://schemas.microsoft.com/office/drawing/2014/main" id="{CA465FE9-779F-50DD-BAAA-F37B7825C86F}"/>
              </a:ext>
            </a:extLst>
          </p:cNvPr>
          <p:cNvSpPr txBox="1"/>
          <p:nvPr/>
        </p:nvSpPr>
        <p:spPr>
          <a:xfrm>
            <a:off x="8786660" y="2832002"/>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26CE5"/>
                </a:solidFill>
                <a:effectLst/>
                <a:uLnTx/>
                <a:uFillTx/>
                <a:latin typeface="Segoe UI Semibold"/>
                <a:ea typeface="+mn-ea"/>
                <a:cs typeface="+mn-cs"/>
              </a:rPr>
              <a:t>...</a:t>
            </a:r>
          </a:p>
        </p:txBody>
      </p:sp>
      <p:grpSp>
        <p:nvGrpSpPr>
          <p:cNvPr id="32" name="Group 31">
            <a:extLst>
              <a:ext uri="{FF2B5EF4-FFF2-40B4-BE49-F238E27FC236}">
                <a16:creationId xmlns:a16="http://schemas.microsoft.com/office/drawing/2014/main" id="{C8B7E754-F154-DBCC-CC94-2CD643D08F79}"/>
              </a:ext>
            </a:extLst>
          </p:cNvPr>
          <p:cNvGrpSpPr/>
          <p:nvPr/>
        </p:nvGrpSpPr>
        <p:grpSpPr>
          <a:xfrm>
            <a:off x="9912129" y="2771817"/>
            <a:ext cx="463585" cy="445329"/>
            <a:chOff x="-3433771" y="-1757525"/>
            <a:chExt cx="1685626" cy="1619248"/>
          </a:xfrm>
        </p:grpSpPr>
        <p:sp>
          <p:nvSpPr>
            <p:cNvPr id="25" name="Freeform: Shape 24">
              <a:extLst>
                <a:ext uri="{FF2B5EF4-FFF2-40B4-BE49-F238E27FC236}">
                  <a16:creationId xmlns:a16="http://schemas.microsoft.com/office/drawing/2014/main" id="{81FE1ED2-D289-4E85-6062-0B4CE556A333}"/>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506607B-132F-5D78-6ED0-8F480241427D}"/>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9DA2475F-2321-584B-C007-D2F75FE3DE0A}"/>
              </a:ext>
            </a:extLst>
          </p:cNvPr>
          <p:cNvSpPr/>
          <p:nvPr/>
        </p:nvSpPr>
        <p:spPr>
          <a:xfrm>
            <a:off x="9714623" y="3280731"/>
            <a:ext cx="858596" cy="127426"/>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pic>
        <p:nvPicPr>
          <p:cNvPr id="5" name="Graphic 4">
            <a:extLst>
              <a:ext uri="{FF2B5EF4-FFF2-40B4-BE49-F238E27FC236}">
                <a16:creationId xmlns:a16="http://schemas.microsoft.com/office/drawing/2014/main" id="{6F2DD62E-DAD6-A3C5-D4E5-406B2200AAC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839121" y="439067"/>
            <a:ext cx="609600" cy="609600"/>
          </a:xfrm>
          <a:prstGeom prst="rect">
            <a:avLst/>
          </a:prstGeom>
        </p:spPr>
      </p:pic>
      <p:sp>
        <p:nvSpPr>
          <p:cNvPr id="11" name="TextBox 10">
            <a:extLst>
              <a:ext uri="{FF2B5EF4-FFF2-40B4-BE49-F238E27FC236}">
                <a16:creationId xmlns:a16="http://schemas.microsoft.com/office/drawing/2014/main" id="{AE3B6365-415E-5812-C6DE-5508914222D3}"/>
              </a:ext>
            </a:extLst>
          </p:cNvPr>
          <p:cNvSpPr txBox="1"/>
          <p:nvPr/>
        </p:nvSpPr>
        <p:spPr>
          <a:xfrm>
            <a:off x="594298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Code</a:t>
            </a:r>
          </a:p>
        </p:txBody>
      </p:sp>
      <p:pic>
        <p:nvPicPr>
          <p:cNvPr id="13" name="Graphic 12">
            <a:extLst>
              <a:ext uri="{FF2B5EF4-FFF2-40B4-BE49-F238E27FC236}">
                <a16:creationId xmlns:a16="http://schemas.microsoft.com/office/drawing/2014/main" id="{B04A7BAE-2383-7205-F0F3-9999870F8C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171586" y="548209"/>
            <a:ext cx="365760" cy="365760"/>
          </a:xfrm>
          <a:prstGeom prst="rect">
            <a:avLst/>
          </a:prstGeom>
        </p:spPr>
      </p:pic>
      <p:sp>
        <p:nvSpPr>
          <p:cNvPr id="9" name="TextBox 8">
            <a:extLst>
              <a:ext uri="{FF2B5EF4-FFF2-40B4-BE49-F238E27FC236}">
                <a16:creationId xmlns:a16="http://schemas.microsoft.com/office/drawing/2014/main" id="{3DACBF51-56FB-6F0C-B49F-8907F1CE1603}"/>
              </a:ext>
            </a:extLst>
          </p:cNvPr>
          <p:cNvSpPr txBox="1"/>
          <p:nvPr/>
        </p:nvSpPr>
        <p:spPr>
          <a:xfrm>
            <a:off x="7802282"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Entrypoint</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96D90B89-EC6A-0A86-4EFF-FF6CDBB0C13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8030882" y="548209"/>
            <a:ext cx="365760" cy="365760"/>
          </a:xfrm>
          <a:prstGeom prst="rect">
            <a:avLst/>
          </a:prstGeom>
        </p:spPr>
      </p:pic>
      <p:sp>
        <p:nvSpPr>
          <p:cNvPr id="41" name="TextBox 40">
            <a:extLst>
              <a:ext uri="{FF2B5EF4-FFF2-40B4-BE49-F238E27FC236}">
                <a16:creationId xmlns:a16="http://schemas.microsoft.com/office/drawing/2014/main" id="{AF454F3F-F055-F3E6-B68F-8A6253EC56F2}"/>
              </a:ext>
            </a:extLst>
          </p:cNvPr>
          <p:cNvSpPr txBox="1"/>
          <p:nvPr/>
        </p:nvSpPr>
        <p:spPr>
          <a:xfrm>
            <a:off x="8785825" y="593024"/>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t>
            </a:r>
          </a:p>
        </p:txBody>
      </p:sp>
      <p:sp>
        <p:nvSpPr>
          <p:cNvPr id="118" name="TextBox 117">
            <a:extLst>
              <a:ext uri="{FF2B5EF4-FFF2-40B4-BE49-F238E27FC236}">
                <a16:creationId xmlns:a16="http://schemas.microsoft.com/office/drawing/2014/main" id="{D04DE4EB-F9D2-BE62-6C1B-967F0D1CA022}"/>
              </a:ext>
            </a:extLst>
          </p:cNvPr>
          <p:cNvSpPr txBox="1"/>
          <p:nvPr/>
        </p:nvSpPr>
        <p:spPr>
          <a:xfrm>
            <a:off x="500572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Base image</a:t>
            </a:r>
          </a:p>
        </p:txBody>
      </p:sp>
      <p:pic>
        <p:nvPicPr>
          <p:cNvPr id="119" name="Graphic 118">
            <a:extLst>
              <a:ext uri="{FF2B5EF4-FFF2-40B4-BE49-F238E27FC236}">
                <a16:creationId xmlns:a16="http://schemas.microsoft.com/office/drawing/2014/main" id="{431EF9A9-7AAF-F29B-602D-6D748A6682A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213628" y="527511"/>
            <a:ext cx="407156" cy="407156"/>
          </a:xfrm>
          <a:prstGeom prst="rect">
            <a:avLst/>
          </a:prstGeom>
        </p:spPr>
      </p:pic>
      <p:grpSp>
        <p:nvGrpSpPr>
          <p:cNvPr id="18" name="Group 17">
            <a:extLst>
              <a:ext uri="{FF2B5EF4-FFF2-40B4-BE49-F238E27FC236}">
                <a16:creationId xmlns:a16="http://schemas.microsoft.com/office/drawing/2014/main" id="{BC65F440-A16C-50AC-5323-1D11766B6706}"/>
              </a:ext>
            </a:extLst>
          </p:cNvPr>
          <p:cNvGrpSpPr/>
          <p:nvPr/>
        </p:nvGrpSpPr>
        <p:grpSpPr>
          <a:xfrm>
            <a:off x="10006194" y="4311072"/>
            <a:ext cx="517514" cy="732186"/>
            <a:chOff x="11043186" y="4247070"/>
            <a:chExt cx="607986" cy="860189"/>
          </a:xfrm>
        </p:grpSpPr>
        <p:pic>
          <p:nvPicPr>
            <p:cNvPr id="108" name="Graphic 107">
              <a:extLst>
                <a:ext uri="{FF2B5EF4-FFF2-40B4-BE49-F238E27FC236}">
                  <a16:creationId xmlns:a16="http://schemas.microsoft.com/office/drawing/2014/main" id="{204AE247-9093-A9BB-D32A-E751327701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109" name="TextBox 108">
              <a:extLst>
                <a:ext uri="{FF2B5EF4-FFF2-40B4-BE49-F238E27FC236}">
                  <a16:creationId xmlns:a16="http://schemas.microsoft.com/office/drawing/2014/main" id="{23780343-5CB4-EF67-CA1C-A334C927AFC0}"/>
                </a:ext>
              </a:extLst>
            </p:cNvPr>
            <p:cNvSpPr txBox="1"/>
            <p:nvPr/>
          </p:nvSpPr>
          <p:spPr>
            <a:xfrm>
              <a:off x="11173252" y="4937982"/>
              <a:ext cx="347852" cy="169277"/>
            </a:xfrm>
            <a:prstGeom prst="rect">
              <a:avLst/>
            </a:prstGeom>
            <a:noFill/>
          </p:spPr>
          <p:txBody>
            <a:bodyPr wrap="none" lIns="0" tIns="0" rIns="0" bIns="0" rtlCol="0">
              <a:spAutoFit/>
            </a:bodyPr>
            <a:lstStyle/>
            <a:p>
              <a:pPr algn="ctr"/>
              <a:r>
                <a:rPr lang="en-US" sz="1100">
                  <a:latin typeface="+mj-lt"/>
                </a:rPr>
                <a:t>Bicep</a:t>
              </a:r>
            </a:p>
          </p:txBody>
        </p:sp>
      </p:grpSp>
      <p:grpSp>
        <p:nvGrpSpPr>
          <p:cNvPr id="4" name="Group 3">
            <a:extLst>
              <a:ext uri="{FF2B5EF4-FFF2-40B4-BE49-F238E27FC236}">
                <a16:creationId xmlns:a16="http://schemas.microsoft.com/office/drawing/2014/main" id="{5054895E-43F8-A53E-E825-F952E001310C}"/>
              </a:ext>
            </a:extLst>
          </p:cNvPr>
          <p:cNvGrpSpPr/>
          <p:nvPr/>
        </p:nvGrpSpPr>
        <p:grpSpPr>
          <a:xfrm>
            <a:off x="9920929" y="5373920"/>
            <a:ext cx="670578" cy="827100"/>
            <a:chOff x="10944542" y="5301622"/>
            <a:chExt cx="787808" cy="971695"/>
          </a:xfrm>
        </p:grpSpPr>
        <p:pic>
          <p:nvPicPr>
            <p:cNvPr id="111" name="Picture 2" descr="See the source image">
              <a:extLst>
                <a:ext uri="{FF2B5EF4-FFF2-40B4-BE49-F238E27FC236}">
                  <a16:creationId xmlns:a16="http://schemas.microsoft.com/office/drawing/2014/main" id="{661D24E2-7FF4-EAB8-4912-D46BD590848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0944542" y="5301622"/>
              <a:ext cx="787808" cy="787809"/>
            </a:xfrm>
            <a:prstGeom prst="rect">
              <a:avLst/>
            </a:prstGeom>
            <a:noFill/>
            <a:effectLst>
              <a:outerShdw blurRad="63500" sx="101000" sy="101000" algn="ctr" rotWithShape="0">
                <a:prstClr val="black">
                  <a:alpha val="27000"/>
                </a:prstClr>
              </a:outerShdw>
            </a:effectLst>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3DDD4D35-CCDE-79AD-F5D5-BC340140090E}"/>
                </a:ext>
              </a:extLst>
            </p:cNvPr>
            <p:cNvSpPr txBox="1"/>
            <p:nvPr/>
          </p:nvSpPr>
          <p:spPr>
            <a:xfrm>
              <a:off x="11014147" y="6104040"/>
              <a:ext cx="644407" cy="169277"/>
            </a:xfrm>
            <a:prstGeom prst="rect">
              <a:avLst/>
            </a:prstGeom>
            <a:noFill/>
          </p:spPr>
          <p:txBody>
            <a:bodyPr wrap="none" lIns="0" tIns="0" rIns="0" bIns="0" rtlCol="0">
              <a:spAutoFit/>
            </a:bodyPr>
            <a:lstStyle/>
            <a:p>
              <a:pPr algn="ctr"/>
              <a:r>
                <a:rPr lang="en-US" sz="1100">
                  <a:latin typeface="+mj-lt"/>
                </a:rPr>
                <a:t>Terraform</a:t>
              </a:r>
            </a:p>
          </p:txBody>
        </p:sp>
      </p:grpSp>
      <p:sp>
        <p:nvSpPr>
          <p:cNvPr id="35" name="Rectangle: Rounded Corners 34">
            <a:extLst>
              <a:ext uri="{FF2B5EF4-FFF2-40B4-BE49-F238E27FC236}">
                <a16:creationId xmlns:a16="http://schemas.microsoft.com/office/drawing/2014/main" id="{6FCD4E01-EA8D-8457-AF5D-C6279D4CDF1A}"/>
              </a:ext>
            </a:extLst>
          </p:cNvPr>
          <p:cNvSpPr/>
          <p:nvPr/>
        </p:nvSpPr>
        <p:spPr bwMode="auto">
          <a:xfrm>
            <a:off x="11067106" y="488386"/>
            <a:ext cx="753609" cy="6101958"/>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93F14BB6-BA4E-A93E-5FAB-D3E767B7E4C4}"/>
              </a:ext>
            </a:extLst>
          </p:cNvPr>
          <p:cNvGrpSpPr/>
          <p:nvPr/>
        </p:nvGrpSpPr>
        <p:grpSpPr>
          <a:xfrm>
            <a:off x="11264882" y="754078"/>
            <a:ext cx="349958" cy="1755523"/>
            <a:chOff x="11264882" y="754078"/>
            <a:chExt cx="349958" cy="1755523"/>
          </a:xfrm>
        </p:grpSpPr>
        <p:pic>
          <p:nvPicPr>
            <p:cNvPr id="1026" name="Picture 2" descr="See the source image">
              <a:extLst>
                <a:ext uri="{FF2B5EF4-FFF2-40B4-BE49-F238E27FC236}">
                  <a16:creationId xmlns:a16="http://schemas.microsoft.com/office/drawing/2014/main" id="{049C20DD-1891-650B-84E9-66FD49705C1E}"/>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t="11808" b="11808"/>
            <a:stretch/>
          </p:blipFill>
          <p:spPr bwMode="auto">
            <a:xfrm rot="5400000">
              <a:off x="11210784" y="808176"/>
              <a:ext cx="458154" cy="34995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561B141-2873-DAEE-EF3F-E8A64586388B}"/>
                </a:ext>
              </a:extLst>
            </p:cNvPr>
            <p:cNvSpPr txBox="1"/>
            <p:nvPr/>
          </p:nvSpPr>
          <p:spPr>
            <a:xfrm rot="5400000">
              <a:off x="10854995" y="1795270"/>
              <a:ext cx="1151662" cy="276999"/>
            </a:xfrm>
            <a:prstGeom prst="rect">
              <a:avLst/>
            </a:prstGeom>
            <a:noFill/>
          </p:spPr>
          <p:txBody>
            <a:bodyPr wrap="none" lIns="0" tIns="0" rIns="0" bIns="0" rtlCol="0">
              <a:spAutoFit/>
            </a:bodyPr>
            <a:lstStyle/>
            <a:p>
              <a:r>
                <a:rPr lang="en-US">
                  <a:latin typeface="+mj-lt"/>
                </a:rPr>
                <a:t>PowerShell</a:t>
              </a:r>
            </a:p>
          </p:txBody>
        </p:sp>
      </p:grpSp>
      <p:grpSp>
        <p:nvGrpSpPr>
          <p:cNvPr id="49" name="Group 48">
            <a:extLst>
              <a:ext uri="{FF2B5EF4-FFF2-40B4-BE49-F238E27FC236}">
                <a16:creationId xmlns:a16="http://schemas.microsoft.com/office/drawing/2014/main" id="{645F5B59-55F2-0889-4613-2B23C0AEA01B}"/>
              </a:ext>
            </a:extLst>
          </p:cNvPr>
          <p:cNvGrpSpPr/>
          <p:nvPr/>
        </p:nvGrpSpPr>
        <p:grpSpPr>
          <a:xfrm>
            <a:off x="11235582" y="2839236"/>
            <a:ext cx="408558" cy="994554"/>
            <a:chOff x="11235582" y="2866020"/>
            <a:chExt cx="408558" cy="994554"/>
          </a:xfrm>
        </p:grpSpPr>
        <p:sp>
          <p:nvSpPr>
            <p:cNvPr id="120" name="TextBox 119">
              <a:extLst>
                <a:ext uri="{FF2B5EF4-FFF2-40B4-BE49-F238E27FC236}">
                  <a16:creationId xmlns:a16="http://schemas.microsoft.com/office/drawing/2014/main" id="{4D9BE423-D860-D79C-40F3-EF9FDB0B3D70}"/>
                </a:ext>
              </a:extLst>
            </p:cNvPr>
            <p:cNvSpPr txBox="1"/>
            <p:nvPr/>
          </p:nvSpPr>
          <p:spPr>
            <a:xfrm rot="5400000">
              <a:off x="11183927" y="3475211"/>
              <a:ext cx="493726" cy="276999"/>
            </a:xfrm>
            <a:prstGeom prst="rect">
              <a:avLst/>
            </a:prstGeom>
            <a:noFill/>
          </p:spPr>
          <p:txBody>
            <a:bodyPr wrap="none" lIns="0" tIns="0" rIns="0" bIns="0" rtlCol="0">
              <a:spAutoFit/>
            </a:bodyPr>
            <a:lstStyle/>
            <a:p>
              <a:r>
                <a:rPr lang="en-US">
                  <a:latin typeface="+mj-lt"/>
                </a:rPr>
                <a:t>Bash</a:t>
              </a:r>
            </a:p>
          </p:txBody>
        </p:sp>
        <p:pic>
          <p:nvPicPr>
            <p:cNvPr id="1028" name="Picture 4" descr="See the source image">
              <a:extLst>
                <a:ext uri="{FF2B5EF4-FFF2-40B4-BE49-F238E27FC236}">
                  <a16:creationId xmlns:a16="http://schemas.microsoft.com/office/drawing/2014/main" id="{351321D7-4C4F-E69E-A64B-1B8B26764A3D}"/>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rot="5400000">
              <a:off x="11262488" y="2839114"/>
              <a:ext cx="354746" cy="40855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K2">
            <a:extLst>
              <a:ext uri="{FF2B5EF4-FFF2-40B4-BE49-F238E27FC236}">
                <a16:creationId xmlns:a16="http://schemas.microsoft.com/office/drawing/2014/main" id="{8CB43BEB-9025-2787-FB3F-C7D2CF02A562}"/>
              </a:ext>
            </a:extLst>
          </p:cNvPr>
          <p:cNvSpPr/>
          <p:nvPr/>
        </p:nvSpPr>
        <p:spPr>
          <a:xfrm>
            <a:off x="497493" y="3408824"/>
            <a:ext cx="3228051" cy="479082"/>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326DE6"/>
          </a:solidFill>
          <a:ln w="19276"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C090FE13-612B-F1B4-0B9F-5C60FCD403FA}"/>
              </a:ext>
            </a:extLst>
          </p:cNvPr>
          <p:cNvGrpSpPr/>
          <p:nvPr/>
        </p:nvGrpSpPr>
        <p:grpSpPr>
          <a:xfrm>
            <a:off x="11262488" y="4163425"/>
            <a:ext cx="354746" cy="2098103"/>
            <a:chOff x="11262488" y="4163425"/>
            <a:chExt cx="354746" cy="2098103"/>
          </a:xfrm>
        </p:grpSpPr>
        <p:sp>
          <p:nvSpPr>
            <p:cNvPr id="39" name="TextBox 38">
              <a:extLst>
                <a:ext uri="{FF2B5EF4-FFF2-40B4-BE49-F238E27FC236}">
                  <a16:creationId xmlns:a16="http://schemas.microsoft.com/office/drawing/2014/main" id="{0FBD06F1-F5C6-7792-3490-5FA824B53403}"/>
                </a:ext>
              </a:extLst>
            </p:cNvPr>
            <p:cNvSpPr txBox="1"/>
            <p:nvPr/>
          </p:nvSpPr>
          <p:spPr>
            <a:xfrm rot="5400000">
              <a:off x="10634099" y="5326336"/>
              <a:ext cx="1593385" cy="276999"/>
            </a:xfrm>
            <a:prstGeom prst="rect">
              <a:avLst/>
            </a:prstGeom>
            <a:noFill/>
          </p:spPr>
          <p:txBody>
            <a:bodyPr wrap="none" lIns="0" tIns="0" rIns="0" bIns="0" rtlCol="0">
              <a:spAutoFit/>
            </a:bodyPr>
            <a:lstStyle/>
            <a:p>
              <a:r>
                <a:rPr lang="en-US">
                  <a:latin typeface="+mj-lt"/>
                </a:rPr>
                <a:t>GitHub Actions</a:t>
              </a:r>
            </a:p>
          </p:txBody>
        </p:sp>
        <p:pic>
          <p:nvPicPr>
            <p:cNvPr id="43" name="Picture 4">
              <a:extLst>
                <a:ext uri="{FF2B5EF4-FFF2-40B4-BE49-F238E27FC236}">
                  <a16:creationId xmlns:a16="http://schemas.microsoft.com/office/drawing/2014/main" id="{7C06005F-3A98-7384-9506-CDCCA9459124}"/>
                </a:ext>
              </a:extLst>
            </p:cNvPr>
            <p:cNvPicPr>
              <a:picLocks noChangeAspect="1" noChangeArrowheads="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p:blipFill>
          <p:spPr bwMode="auto">
            <a:xfrm rot="5400000">
              <a:off x="11262488" y="4163425"/>
              <a:ext cx="354746" cy="3547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10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ACBBF4-CB69-275F-C986-F51F40A8AC61}"/>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89C031E3-76A4-C6E2-2DF2-74FB9D834F19}"/>
                </a:ext>
              </a:extLst>
            </p:cNvPr>
            <p:cNvSpPr/>
            <p:nvPr/>
          </p:nvSpPr>
          <p:spPr bwMode="auto">
            <a:xfrm>
              <a:off x="0" y="0"/>
              <a:ext cx="12192000"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"$schema"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"https://schema.management.azure.com/schemas/2015-01-01/</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deploymentTemplate.json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contentVersion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"1.0.0.0"</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"description"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of the Redis namespace"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concat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uniqueString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"2016-04-01"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Microsoft.Cache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/Redis"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"scale"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null</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"properties"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redisVersion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"3.2.7"</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sku</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"Standard"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"family"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"capacity"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enableNonSslPort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6" name="Graphic 5">
              <a:extLst>
                <a:ext uri="{FF2B5EF4-FFF2-40B4-BE49-F238E27FC236}">
                  <a16:creationId xmlns:a16="http://schemas.microsoft.com/office/drawing/2014/main" id="{A622826C-85BC-C963-BFA3-0BE75FEB1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73" y="6261316"/>
              <a:ext cx="456565" cy="456565"/>
            </a:xfrm>
            <a:prstGeom prst="rect">
              <a:avLst/>
            </a:prstGeom>
          </p:spPr>
        </p:pic>
      </p:grpSp>
      <p:grpSp>
        <p:nvGrpSpPr>
          <p:cNvPr id="7" name="Group 6">
            <a:extLst>
              <a:ext uri="{FF2B5EF4-FFF2-40B4-BE49-F238E27FC236}">
                <a16:creationId xmlns:a16="http://schemas.microsoft.com/office/drawing/2014/main" id="{22867CE4-97FC-B5DB-BD4A-E8B75EA21E76}"/>
              </a:ext>
            </a:extLst>
          </p:cNvPr>
          <p:cNvGrpSpPr/>
          <p:nvPr/>
        </p:nvGrpSpPr>
        <p:grpSpPr>
          <a:xfrm>
            <a:off x="946711" y="0"/>
            <a:ext cx="11245289" cy="6858000"/>
            <a:chOff x="946711" y="0"/>
            <a:chExt cx="11245289" cy="6858000"/>
          </a:xfrm>
        </p:grpSpPr>
        <p:sp>
          <p:nvSpPr>
            <p:cNvPr id="8" name="Rectangle 7">
              <a:extLst>
                <a:ext uri="{FF2B5EF4-FFF2-40B4-BE49-F238E27FC236}">
                  <a16:creationId xmlns:a16="http://schemas.microsoft.com/office/drawing/2014/main" id="{C235D4FD-869F-CB1C-0368-1407E168F203}"/>
                </a:ext>
              </a:extLst>
            </p:cNvPr>
            <p:cNvSpPr/>
            <p:nvPr/>
          </p:nvSpPr>
          <p:spPr bwMode="auto">
            <a:xfrm>
              <a:off x="946711" y="0"/>
              <a:ext cx="11245289"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CreateGroup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Creating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create --name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deployresources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Deploying ARM template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path_and_filename.json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deployment create --resource-group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--parameters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.parameters.json --template-file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.json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$2</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$3</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"Resource Group needs to be created"</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"but Resource Group name is missing"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exit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else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CreateGroup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deployresources</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“All resources finished successfully"</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9" name="Group 8">
              <a:extLst>
                <a:ext uri="{FF2B5EF4-FFF2-40B4-BE49-F238E27FC236}">
                  <a16:creationId xmlns:a16="http://schemas.microsoft.com/office/drawing/2014/main" id="{AE43AC5A-D594-1A5B-A8B9-AB0966650BB6}"/>
                </a:ext>
              </a:extLst>
            </p:cNvPr>
            <p:cNvGrpSpPr/>
            <p:nvPr/>
          </p:nvGrpSpPr>
          <p:grpSpPr>
            <a:xfrm>
              <a:off x="1187200" y="6235515"/>
              <a:ext cx="441958" cy="508166"/>
              <a:chOff x="1053433" y="6297041"/>
              <a:chExt cx="365064" cy="419752"/>
            </a:xfrm>
          </p:grpSpPr>
          <p:sp>
            <p:nvSpPr>
              <p:cNvPr id="10" name="Rectangle: Rounded Corners 9">
                <a:extLst>
                  <a:ext uri="{FF2B5EF4-FFF2-40B4-BE49-F238E27FC236}">
                    <a16:creationId xmlns:a16="http://schemas.microsoft.com/office/drawing/2014/main" id="{5965069A-C771-2445-F77B-8A82F03F3C0F}"/>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 name="Picture 4" descr="See the source image">
                <a:extLst>
                  <a:ext uri="{FF2B5EF4-FFF2-40B4-BE49-F238E27FC236}">
                    <a16:creationId xmlns:a16="http://schemas.microsoft.com/office/drawing/2014/main" id="{4162DD7D-FA3D-9D59-6DB0-F1DC0338170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6F7C0275-5204-8B53-1E5C-F5352A4D3EA8}"/>
              </a:ext>
            </a:extLst>
          </p:cNvPr>
          <p:cNvGrpSpPr/>
          <p:nvPr/>
        </p:nvGrpSpPr>
        <p:grpSpPr>
          <a:xfrm>
            <a:off x="1869647" y="0"/>
            <a:ext cx="10322353" cy="6858000"/>
            <a:chOff x="1869647" y="0"/>
            <a:chExt cx="10322353" cy="6858000"/>
          </a:xfrm>
        </p:grpSpPr>
        <p:sp>
          <p:nvSpPr>
            <p:cNvPr id="13" name="Rectangle 12">
              <a:extLst>
                <a:ext uri="{FF2B5EF4-FFF2-40B4-BE49-F238E27FC236}">
                  <a16:creationId xmlns:a16="http://schemas.microsoft.com/office/drawing/2014/main" id="{0B7A1D48-5F56-00CA-16DE-58375CC18997}"/>
                </a:ext>
              </a:extLst>
            </p:cNvPr>
            <p:cNvSpPr/>
            <p:nvPr/>
          </p:nvSpPr>
          <p:spPr bwMode="auto">
            <a:xfrm>
              <a:off x="1869647" y="0"/>
              <a:ext cx="10322353"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Linkerd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tls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TLS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issuer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cert-manager issuer to use for retrieving certs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server databases &amp; logins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common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user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user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Developer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catalog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inf.sql.catalog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catalog-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CatalogDb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Catalog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ordering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inf.sql.ordering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ordering-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OrderingDb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identity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IdentityDb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webhooks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WebhooksDb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Webhooks DB</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mongo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 Uncomment to use specify custom mongo host. By default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-data is used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basket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basket-data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basket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by Basket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keystore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keystore-data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keystore-data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as a Keystore (by Identity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eventbus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Event bus connection string</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useAzure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if use Azure Service Bus. False if 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appinsights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App insights to use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14" name="Group 13">
              <a:extLst>
                <a:ext uri="{FF2B5EF4-FFF2-40B4-BE49-F238E27FC236}">
                  <a16:creationId xmlns:a16="http://schemas.microsoft.com/office/drawing/2014/main" id="{2E9DA0CF-2474-DBFE-04B9-7CE76609400F}"/>
                </a:ext>
              </a:extLst>
            </p:cNvPr>
            <p:cNvGrpSpPr/>
            <p:nvPr/>
          </p:nvGrpSpPr>
          <p:grpSpPr>
            <a:xfrm>
              <a:off x="2122996" y="6234279"/>
              <a:ext cx="422620" cy="510638"/>
              <a:chOff x="868138" y="-3449082"/>
              <a:chExt cx="536008" cy="647643"/>
            </a:xfrm>
          </p:grpSpPr>
          <p:sp>
            <p:nvSpPr>
              <p:cNvPr id="15" name="Freeform: Shape 14">
                <a:extLst>
                  <a:ext uri="{FF2B5EF4-FFF2-40B4-BE49-F238E27FC236}">
                    <a16:creationId xmlns:a16="http://schemas.microsoft.com/office/drawing/2014/main" id="{7C93EC91-BFEB-9F98-7C54-886FA931219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B718B16B-476E-8A2D-37A2-21D28EDBCE74}"/>
                  </a:ext>
                </a:extLst>
              </p:cNvPr>
              <p:cNvGrpSpPr/>
              <p:nvPr/>
            </p:nvGrpSpPr>
            <p:grpSpPr>
              <a:xfrm>
                <a:off x="939587" y="-2972934"/>
                <a:ext cx="410785" cy="171495"/>
                <a:chOff x="939587" y="-2972934"/>
                <a:chExt cx="410785" cy="171495"/>
              </a:xfrm>
              <a:solidFill>
                <a:schemeClr val="bg1"/>
              </a:solidFill>
            </p:grpSpPr>
            <p:sp>
              <p:nvSpPr>
                <p:cNvPr id="22" name="Freeform: Shape 21">
                  <a:extLst>
                    <a:ext uri="{FF2B5EF4-FFF2-40B4-BE49-F238E27FC236}">
                      <a16:creationId xmlns:a16="http://schemas.microsoft.com/office/drawing/2014/main" id="{50A812D7-40AE-9BA4-3764-6E0E9295DC5D}"/>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B52E1AC-67C2-D6D8-31E5-8E4FCB5D16D9}"/>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594B9DA-FA58-6A73-DD7D-37561C402CDC}"/>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Freeform: Shape 16">
                <a:extLst>
                  <a:ext uri="{FF2B5EF4-FFF2-40B4-BE49-F238E27FC236}">
                    <a16:creationId xmlns:a16="http://schemas.microsoft.com/office/drawing/2014/main" id="{4EF4C9B2-FDE6-B472-5347-A5C0AD5A5CFB}"/>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 name="Graphic 5">
                <a:extLst>
                  <a:ext uri="{FF2B5EF4-FFF2-40B4-BE49-F238E27FC236}">
                    <a16:creationId xmlns:a16="http://schemas.microsoft.com/office/drawing/2014/main" id="{A5CD37F7-2C2D-39D8-48ED-A6A8AF6D513E}"/>
                  </a:ext>
                </a:extLst>
              </p:cNvPr>
              <p:cNvGrpSpPr/>
              <p:nvPr/>
            </p:nvGrpSpPr>
            <p:grpSpPr>
              <a:xfrm>
                <a:off x="930749" y="-3449082"/>
                <a:ext cx="410785" cy="171495"/>
                <a:chOff x="939587" y="-3421370"/>
                <a:chExt cx="410785" cy="171495"/>
              </a:xfrm>
              <a:solidFill>
                <a:srgbClr val="0F1689"/>
              </a:solidFill>
            </p:grpSpPr>
            <p:sp>
              <p:nvSpPr>
                <p:cNvPr id="19" name="Freeform: Shape 18">
                  <a:extLst>
                    <a:ext uri="{FF2B5EF4-FFF2-40B4-BE49-F238E27FC236}">
                      <a16:creationId xmlns:a16="http://schemas.microsoft.com/office/drawing/2014/main" id="{9F877D22-AD01-9C02-905B-526442E488CE}"/>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A1700C9-D034-DE38-2CA1-9791C0806A1E}"/>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FE7E3F4-12E9-5539-C7A8-C76223377416}"/>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5" name="Group 24">
            <a:extLst>
              <a:ext uri="{FF2B5EF4-FFF2-40B4-BE49-F238E27FC236}">
                <a16:creationId xmlns:a16="http://schemas.microsoft.com/office/drawing/2014/main" id="{247277BD-CA5B-07B8-305A-0C73156DCE98}"/>
              </a:ext>
            </a:extLst>
          </p:cNvPr>
          <p:cNvGrpSpPr/>
          <p:nvPr/>
        </p:nvGrpSpPr>
        <p:grpSpPr>
          <a:xfrm>
            <a:off x="2819832" y="0"/>
            <a:ext cx="9372168" cy="6858000"/>
            <a:chOff x="2819832" y="0"/>
            <a:chExt cx="9372168" cy="6858000"/>
          </a:xfrm>
        </p:grpSpPr>
        <p:sp>
          <p:nvSpPr>
            <p:cNvPr id="26" name="Rectangle 25">
              <a:extLst>
                <a:ext uri="{FF2B5EF4-FFF2-40B4-BE49-F238E27FC236}">
                  <a16:creationId xmlns:a16="http://schemas.microsoft.com/office/drawing/2014/main" id="{112D8FFE-539E-E5C3-3818-B580794D18FC}"/>
                </a:ext>
              </a:extLst>
            </p:cNvPr>
            <p:cNvSpPr/>
            <p:nvPr/>
          </p:nvSpPr>
          <p:spPr bwMode="auto">
            <a:xfrm>
              <a:off x="2819832" y="0"/>
              <a:ext cx="9372168"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 include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"%s-%s"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apiVersion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apps/v1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kind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Deployment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ufo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heritage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Release.Service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replicas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Values.replicaCount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matchLabels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template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Values.inf.mesh.enabled</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annotations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linkerd.io/inject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enabled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imagePullSecrets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Values.inf.registry.secretName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containers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Chart.Name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Values.probes.liveness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nvGrpSpPr>
            <p:cNvPr id="27" name="Group 26">
              <a:extLst>
                <a:ext uri="{FF2B5EF4-FFF2-40B4-BE49-F238E27FC236}">
                  <a16:creationId xmlns:a16="http://schemas.microsoft.com/office/drawing/2014/main" id="{66697D91-93CC-6311-7E54-FC1A88779EBD}"/>
                </a:ext>
              </a:extLst>
            </p:cNvPr>
            <p:cNvGrpSpPr/>
            <p:nvPr/>
          </p:nvGrpSpPr>
          <p:grpSpPr>
            <a:xfrm>
              <a:off x="2951709" y="6234279"/>
              <a:ext cx="422620" cy="510638"/>
              <a:chOff x="868138" y="-3449082"/>
              <a:chExt cx="536008" cy="647643"/>
            </a:xfrm>
          </p:grpSpPr>
          <p:sp>
            <p:nvSpPr>
              <p:cNvPr id="31" name="Freeform: Shape 30">
                <a:extLst>
                  <a:ext uri="{FF2B5EF4-FFF2-40B4-BE49-F238E27FC236}">
                    <a16:creationId xmlns:a16="http://schemas.microsoft.com/office/drawing/2014/main" id="{C75FC27C-67CD-C211-A988-5C555755105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D06B451D-759C-720E-CFEA-4D1FA6E57F74}"/>
                  </a:ext>
                </a:extLst>
              </p:cNvPr>
              <p:cNvGrpSpPr/>
              <p:nvPr/>
            </p:nvGrpSpPr>
            <p:grpSpPr>
              <a:xfrm>
                <a:off x="939587" y="-2972934"/>
                <a:ext cx="410785" cy="171495"/>
                <a:chOff x="939587" y="-2972934"/>
                <a:chExt cx="410785" cy="171495"/>
              </a:xfrm>
              <a:solidFill>
                <a:schemeClr val="bg1"/>
              </a:solidFill>
            </p:grpSpPr>
            <p:sp>
              <p:nvSpPr>
                <p:cNvPr id="38" name="Freeform: Shape 37">
                  <a:extLst>
                    <a:ext uri="{FF2B5EF4-FFF2-40B4-BE49-F238E27FC236}">
                      <a16:creationId xmlns:a16="http://schemas.microsoft.com/office/drawing/2014/main" id="{F6264ABC-800F-1600-C0D9-A73872964950}"/>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07275608-CFA1-0546-0CF6-67EDFFDA7A53}"/>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C243159-61BC-B862-AEDA-6AC3EAA7C0C3}"/>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Freeform: Shape 32">
                <a:extLst>
                  <a:ext uri="{FF2B5EF4-FFF2-40B4-BE49-F238E27FC236}">
                    <a16:creationId xmlns:a16="http://schemas.microsoft.com/office/drawing/2014/main" id="{6DAC98E7-CC8C-F59B-304F-8707D6949FF1}"/>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5">
                <a:extLst>
                  <a:ext uri="{FF2B5EF4-FFF2-40B4-BE49-F238E27FC236}">
                    <a16:creationId xmlns:a16="http://schemas.microsoft.com/office/drawing/2014/main" id="{B35554C6-D673-59BE-8356-A5C315F2114F}"/>
                  </a:ext>
                </a:extLst>
              </p:cNvPr>
              <p:cNvGrpSpPr/>
              <p:nvPr/>
            </p:nvGrpSpPr>
            <p:grpSpPr>
              <a:xfrm>
                <a:off x="930749" y="-3449082"/>
                <a:ext cx="410785" cy="171495"/>
                <a:chOff x="939587" y="-3421370"/>
                <a:chExt cx="410785" cy="171495"/>
              </a:xfrm>
              <a:solidFill>
                <a:srgbClr val="0F1689"/>
              </a:solidFill>
            </p:grpSpPr>
            <p:sp>
              <p:nvSpPr>
                <p:cNvPr id="35" name="Freeform: Shape 34">
                  <a:extLst>
                    <a:ext uri="{FF2B5EF4-FFF2-40B4-BE49-F238E27FC236}">
                      <a16:creationId xmlns:a16="http://schemas.microsoft.com/office/drawing/2014/main" id="{F13DDCCE-FC99-31AE-5902-6764B8B3D41C}"/>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3934A47-8B01-6961-49C2-8E3E10E5EFD2}"/>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CF79C03-53B3-5272-8356-5F4178A86762}"/>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E7B57B65-BE54-AC94-4E8B-B43B004B3DA8}"/>
                </a:ext>
              </a:extLst>
            </p:cNvPr>
            <p:cNvGrpSpPr/>
            <p:nvPr/>
          </p:nvGrpSpPr>
          <p:grpSpPr>
            <a:xfrm>
              <a:off x="3489114" y="6266933"/>
              <a:ext cx="463585" cy="445329"/>
              <a:chOff x="-3433771" y="-1757525"/>
              <a:chExt cx="1685626" cy="1619248"/>
            </a:xfrm>
          </p:grpSpPr>
          <p:sp>
            <p:nvSpPr>
              <p:cNvPr id="29" name="Freeform: Shape 28">
                <a:extLst>
                  <a:ext uri="{FF2B5EF4-FFF2-40B4-BE49-F238E27FC236}">
                    <a16:creationId xmlns:a16="http://schemas.microsoft.com/office/drawing/2014/main" id="{81A62C40-8846-E39E-1063-6FBFC98E26BB}"/>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1E6CBAC-571C-292B-7ED2-6ADCA5626EBF}"/>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3AFCE678-B358-80E0-2E58-2BD3E65AD1A2}"/>
              </a:ext>
            </a:extLst>
          </p:cNvPr>
          <p:cNvGrpSpPr/>
          <p:nvPr/>
        </p:nvGrpSpPr>
        <p:grpSpPr>
          <a:xfrm>
            <a:off x="4071634" y="-1"/>
            <a:ext cx="8120366" cy="6849521"/>
            <a:chOff x="4071634" y="-1"/>
            <a:chExt cx="8120366" cy="6849521"/>
          </a:xfrm>
        </p:grpSpPr>
        <p:sp>
          <p:nvSpPr>
            <p:cNvPr id="42" name="Rectangle 41">
              <a:extLst>
                <a:ext uri="{FF2B5EF4-FFF2-40B4-BE49-F238E27FC236}">
                  <a16:creationId xmlns:a16="http://schemas.microsoft.com/office/drawing/2014/main" id="{9B862EA1-3C89-8C55-7B35-A09839BF3ED1}"/>
                </a:ext>
              </a:extLst>
            </p:cNvPr>
            <p:cNvSpPr/>
            <p:nvPr/>
          </p:nvSpPr>
          <p:spPr bwMode="auto">
            <a:xfrm>
              <a:off x="4071634" y="-1"/>
              <a:ext cx="8120366" cy="6849521"/>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"Begin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installation using Helm"</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keystore-data basket-data)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eshop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-common basket-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catalog-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identity-</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mobileshoppingagg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backgroundtasks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signalrhub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payment-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webmvc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webspa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webstatus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webhooks-web)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gateways=(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apigwms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skip_infrastructure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infrastructure: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image_tag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43" name="Group 42">
              <a:extLst>
                <a:ext uri="{FF2B5EF4-FFF2-40B4-BE49-F238E27FC236}">
                  <a16:creationId xmlns:a16="http://schemas.microsoft.com/office/drawing/2014/main" id="{3F8D96B6-719B-4BA9-2755-A0764F9F02E2}"/>
                </a:ext>
              </a:extLst>
            </p:cNvPr>
            <p:cNvGrpSpPr/>
            <p:nvPr/>
          </p:nvGrpSpPr>
          <p:grpSpPr>
            <a:xfrm>
              <a:off x="4273022" y="6235515"/>
              <a:ext cx="441958" cy="508166"/>
              <a:chOff x="1053433" y="6297041"/>
              <a:chExt cx="365064" cy="419752"/>
            </a:xfrm>
          </p:grpSpPr>
          <p:sp>
            <p:nvSpPr>
              <p:cNvPr id="44" name="Rectangle: Rounded Corners 43">
                <a:extLst>
                  <a:ext uri="{FF2B5EF4-FFF2-40B4-BE49-F238E27FC236}">
                    <a16:creationId xmlns:a16="http://schemas.microsoft.com/office/drawing/2014/main" id="{34E1ADEA-810B-6430-266B-F0207E064FFC}"/>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 descr="See the source image">
                <a:extLst>
                  <a:ext uri="{FF2B5EF4-FFF2-40B4-BE49-F238E27FC236}">
                    <a16:creationId xmlns:a16="http://schemas.microsoft.com/office/drawing/2014/main" id="{187B9FAA-1641-9A57-E1FB-D7D48DF12A4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9686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1+#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C65F68-66FD-FA77-52FF-3769A5287A1A}"/>
              </a:ext>
            </a:extLst>
          </p:cNvPr>
          <p:cNvSpPr>
            <a:spLocks noGrp="1"/>
          </p:cNvSpPr>
          <p:nvPr>
            <p:ph type="title"/>
          </p:nvPr>
        </p:nvSpPr>
        <p:spPr>
          <a:xfrm>
            <a:off x="588264" y="2536447"/>
            <a:ext cx="3974112" cy="1785104"/>
          </a:xfrm>
        </p:spPr>
        <p:txBody>
          <a:bodyPr/>
          <a:lstStyle/>
          <a:p>
            <a:r>
              <a:rPr lang="en-US" sz="2000" dirty="0">
                <a:solidFill>
                  <a:srgbClr val="C74325"/>
                </a:solidFill>
              </a:rPr>
              <a:t>APPS TODAY</a:t>
            </a:r>
            <a:br>
              <a:rPr lang="en-US" sz="2800" dirty="0"/>
            </a:br>
            <a:r>
              <a:rPr lang="en-US" sz="4800" dirty="0"/>
              <a:t>Flat Lists</a:t>
            </a:r>
            <a:br>
              <a:rPr lang="en-US" sz="4800" dirty="0"/>
            </a:br>
            <a:r>
              <a:rPr lang="en-US" sz="4800" dirty="0"/>
              <a:t>of Resources</a:t>
            </a:r>
            <a:endParaRPr lang="en-US" sz="2800" dirty="0"/>
          </a:p>
        </p:txBody>
      </p:sp>
      <p:pic>
        <p:nvPicPr>
          <p:cNvPr id="17" name="Picture 16">
            <a:extLst>
              <a:ext uri="{FF2B5EF4-FFF2-40B4-BE49-F238E27FC236}">
                <a16:creationId xmlns:a16="http://schemas.microsoft.com/office/drawing/2014/main" id="{B6C13DB6-97AA-7159-9799-1966FFC47E53}"/>
              </a:ext>
            </a:extLst>
          </p:cNvPr>
          <p:cNvPicPr>
            <a:picLocks noChangeAspect="1"/>
          </p:cNvPicPr>
          <p:nvPr/>
        </p:nvPicPr>
        <p:blipFill>
          <a:blip r:embed="rId3"/>
          <a:stretch>
            <a:fillRect/>
          </a:stretch>
        </p:blipFill>
        <p:spPr>
          <a:xfrm>
            <a:off x="5269981" y="491727"/>
            <a:ext cx="7900283" cy="5379684"/>
          </a:xfrm>
          <a:prstGeom prst="rect">
            <a:avLst/>
          </a:prstGeom>
        </p:spPr>
      </p:pic>
      <p:pic>
        <p:nvPicPr>
          <p:cNvPr id="4" name="Taskbar">
            <a:extLst>
              <a:ext uri="{FF2B5EF4-FFF2-40B4-BE49-F238E27FC236}">
                <a16:creationId xmlns:a16="http://schemas.microsoft.com/office/drawing/2014/main" id="{F6DF8AA2-9B80-76D5-4308-7F565EF4130A}"/>
              </a:ext>
            </a:extLst>
          </p:cNvPr>
          <p:cNvPicPr>
            <a:picLocks noChangeAspect="1"/>
          </p:cNvPicPr>
          <p:nvPr/>
        </p:nvPicPr>
        <p:blipFill rotWithShape="1">
          <a:blip r:embed="rId4"/>
          <a:srcRect l="4480" t="56746" r="12002"/>
          <a:stretch/>
        </p:blipFill>
        <p:spPr>
          <a:xfrm>
            <a:off x="5149451" y="5521705"/>
            <a:ext cx="8140700" cy="298705"/>
          </a:xfrm>
          <a:prstGeom prst="rect">
            <a:avLst/>
          </a:prstGeom>
        </p:spPr>
      </p:pic>
      <p:pic>
        <p:nvPicPr>
          <p:cNvPr id="3" name="Laptop" descr="A screen shot of an open computer sitting on top of a desk&#10;&#10;Description automatically generated">
            <a:extLst>
              <a:ext uri="{FF2B5EF4-FFF2-40B4-BE49-F238E27FC236}">
                <a16:creationId xmlns:a16="http://schemas.microsoft.com/office/drawing/2014/main" id="{C7249F18-D9D3-74E2-8ABD-4C59EE41B724}"/>
              </a:ext>
            </a:extLst>
          </p:cNvPr>
          <p:cNvPicPr>
            <a:picLocks noChangeAspect="1"/>
          </p:cNvPicPr>
          <p:nvPr/>
        </p:nvPicPr>
        <p:blipFill>
          <a:blip r:embed="rId5"/>
          <a:stretch>
            <a:fillRect/>
          </a:stretch>
        </p:blipFill>
        <p:spPr>
          <a:xfrm>
            <a:off x="3898900" y="-1101833"/>
            <a:ext cx="10641507" cy="9061664"/>
          </a:xfrm>
          <a:prstGeom prst="rect">
            <a:avLst/>
          </a:prstGeom>
        </p:spPr>
      </p:pic>
    </p:spTree>
    <p:extLst>
      <p:ext uri="{BB962C8B-B14F-4D97-AF65-F5344CB8AC3E}">
        <p14:creationId xmlns:p14="http://schemas.microsoft.com/office/powerpoint/2010/main" val="29508496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theme/theme1.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pptx" id="{F732D5DD-8F83-41CB-8D53-1AAEC78C8157}" vid="{646799B2-82A3-4DC6-96B3-36636AA965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0 xmlns="6920ce78-1d9e-4e81-8a03-da4a25ab6330" xsi:nil="true"/>
    <OneNoteFluid_FileOrder xmlns="6920ce78-1d9e-4e81-8a03-da4a25ab6330" xsi:nil="true"/>
    <_ip_UnifiedCompliancePolicyUIAction xmlns="http://schemas.microsoft.com/sharepoint/v3">1</_ip_UnifiedCompliancePolicyUIAction>
    <_ip_UnifiedCompliancePolicyProperties xmlns="http://schemas.microsoft.com/sharepoint/v3" xsi:nil="true"/>
    <lcf76f155ced4ddcb4097134ff3c332f xmlns="6920ce78-1d9e-4e81-8a03-da4a25ab6330">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85C8593A65F408F819819594119F5" ma:contentTypeVersion="22" ma:contentTypeDescription="Create a new document." ma:contentTypeScope="" ma:versionID="3b36943e505db26555607ddb83568e30">
  <xsd:schema xmlns:xsd="http://www.w3.org/2001/XMLSchema" xmlns:xs="http://www.w3.org/2001/XMLSchema" xmlns:p="http://schemas.microsoft.com/office/2006/metadata/properties" xmlns:ns1="http://schemas.microsoft.com/sharepoint/v3" xmlns:ns2="6920ce78-1d9e-4e81-8a03-da4a25ab6330" xmlns:ns3="230e9df3-be65-4c73-a93b-d1236ebd677e" xmlns:ns4="c0e12663-f39e-4786-8786-5f32e041d84c" targetNamespace="http://schemas.microsoft.com/office/2006/metadata/properties" ma:root="true" ma:fieldsID="a9b20830734a639842a1b4322cd8f2ba" ns1:_="" ns2:_="" ns3:_="" ns4:_="">
    <xsd:import namespace="http://schemas.microsoft.com/sharepoint/v3"/>
    <xsd:import namespace="6920ce78-1d9e-4e81-8a03-da4a25ab6330"/>
    <xsd:import namespace="230e9df3-be65-4c73-a93b-d1236ebd677e"/>
    <xsd:import namespace="c0e12663-f39e-4786-8786-5f32e041d84c"/>
    <xsd:element name="properties">
      <xsd:complexType>
        <xsd:sequence>
          <xsd:element name="documentManagement">
            <xsd:complexType>
              <xsd:all>
                <xsd:element ref="ns2:OneNoteFluid_FileOrder" minOccurs="0"/>
                <xsd:element ref="ns2:OneNoteFluid_FileOrder0"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4:SharedWithUsers" minOccurs="0"/>
                <xsd:element ref="ns4:SharedWithDetails" minOccurs="0"/>
                <xsd:element ref="ns1:_ip_UnifiedCompliancePolicyProperties" minOccurs="0"/>
                <xsd:element ref="ns1:_ip_UnifiedCompliancePolicyUIAction"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20ce78-1d9e-4e81-8a03-da4a25ab6330"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OneNoteFluid_FileOrder0" ma:index="9" nillable="true" ma:displayName="OneNoteFluid_FileOrder" ma:internalName="OneNoteFluid_FileOrder0">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6" nillable="true" ma:displayName="Location" ma:internalName="MediaServiceLocation"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6a463bb-7b4b-4d13-a9ea-dc4e7a0e2767}" ma:internalName="TaxCatchAll" ma:showField="CatchAllData" ma:web="c0e12663-f39e-4786-8786-5f32e041d84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0e12663-f39e-4786-8786-5f32e041d84c" elementFormDefault="qualified">
    <xsd:import namespace="http://schemas.microsoft.com/office/2006/documentManagement/types"/>
    <xsd:import namespace="http://schemas.microsoft.com/office/infopath/2007/PartnerControls"/>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51C726-1BE5-4529-84E5-228C0294C866}">
  <ds:schemaRefs>
    <ds:schemaRef ds:uri="http://schemas.microsoft.com/office/2006/metadata/properties"/>
    <ds:schemaRef ds:uri="http://schemas.microsoft.com/office/infopath/2007/PartnerControls"/>
    <ds:schemaRef ds:uri="6920ce78-1d9e-4e81-8a03-da4a25ab6330"/>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DF31A53-55B3-4B3B-A50D-615D58475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20ce78-1d9e-4e81-8a03-da4a25ab6330"/>
    <ds:schemaRef ds:uri="230e9df3-be65-4c73-a93b-d1236ebd677e"/>
    <ds:schemaRef ds:uri="c0e12663-f39e-4786-8786-5f32e041d8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2EAE08-7CF2-46FE-9EF8-42323C3F01E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Radius</Template>
  <TotalTime>652</TotalTime>
  <Words>1742</Words>
  <Application>Microsoft Office PowerPoint</Application>
  <PresentationFormat>Widescreen</PresentationFormat>
  <Paragraphs>363</Paragraphs>
  <Slides>20</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Semibold</vt:lpstr>
      <vt:lpstr>Wingdings</vt:lpstr>
      <vt:lpstr>Radius White Template</vt:lpstr>
      <vt:lpstr>Branding Guidelines</vt:lpstr>
      <vt:lpstr>PowerPoint Presentation</vt:lpstr>
      <vt:lpstr>Whoami?</vt:lpstr>
      <vt:lpstr>Why is building and running microservice apps hard?</vt:lpstr>
      <vt:lpstr>Standardized “app” layer across platforms</vt:lpstr>
      <vt:lpstr>Cloud native apps are more than just</vt:lpstr>
      <vt:lpstr>PowerPoint Presentation</vt:lpstr>
      <vt:lpstr>APPS TODAY Flat Lists of Resources</vt:lpstr>
      <vt:lpstr>PowerPoint Presentation</vt:lpstr>
      <vt:lpstr>PowerPoint Presentation</vt:lpstr>
      <vt:lpstr>PowerPoint Presentation</vt:lpstr>
      <vt:lpstr>PowerPoint Presentation</vt:lpstr>
      <vt:lpstr>PowerPoint Presentation</vt:lpstr>
      <vt:lpstr>PowerPoint Presentation</vt:lpstr>
      <vt:lpstr>Recipes</vt:lpstr>
      <vt:lpstr>Platform Engineering with Radius</vt:lpstr>
      <vt:lpstr>Let’s build some Radius Applications!</vt:lpstr>
      <vt:lpstr>Submitted  to CNCF</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Guidelines</dc:title>
  <dc:creator>Will Velida</dc:creator>
  <cp:lastModifiedBy>Will Velida</cp:lastModifiedBy>
  <cp:revision>1</cp:revision>
  <dcterms:created xsi:type="dcterms:W3CDTF">2024-02-19T22:57:02Z</dcterms:created>
  <dcterms:modified xsi:type="dcterms:W3CDTF">2024-02-20T09:49:09Z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0x0101003DC85C8593A65F408F819819594119F5</vt:lpwstr>
  </property>
</Properties>
</file>